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47" r:id="rId2"/>
    <p:sldId id="313" r:id="rId3"/>
    <p:sldId id="315" r:id="rId4"/>
    <p:sldId id="34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85A"/>
    <a:srgbClr val="ED8B00"/>
    <a:srgbClr val="78B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598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5CB38-9C21-46A4-AA2A-66BF7929604A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23DC5-0EDB-42F0-B45E-D7B3307B5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466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33639-740B-4B87-A971-B6651EC8AFE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363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23DC5-0EDB-42F0-B45E-D7B3307B58D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53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7E429-660B-4E60-A158-4F1191AFA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B0DF03-E07D-489B-BE8E-4BF043A8B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441979-FBA3-4ABD-BE57-3628775E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81002-2FCF-4F34-A9A0-DE617314F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B2AEE-6BD2-4B22-BAB5-855D6DEC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2C2B-66B5-413D-AB84-8DFE9FB86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2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3F826-DF34-4580-910F-E3BF3DF0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842D4A-F1EF-4E06-826A-7B5A60DC2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D493B7-8E95-4AFC-ABD8-8D2E2E00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1FDF9F-02BF-4F8C-A0CD-0AB38644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CBCD06-A4D3-48E3-8E20-A66C3EFA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2C2B-66B5-413D-AB84-8DFE9FB86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92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ACF768-6B8C-4C39-869D-BF526FF04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2E8C94-C54D-475E-9DE8-F1993D41D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8878CE-298C-4A78-8903-7F351E65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A09DB-68EB-4EBE-A53E-095A4C140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CA9962-ACD2-4680-927C-EF0099ED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2C2B-66B5-413D-AB84-8DFE9FB86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862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 светлы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ADC001C-CDF4-4293-8F86-3BBE937096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499" y="2522816"/>
            <a:ext cx="8995021" cy="1107996"/>
          </a:xfrm>
        </p:spPr>
        <p:txBody>
          <a:bodyPr vert="horz" wrap="square" lIns="0" tIns="0" rIns="0" bIns="0" anchor="b">
            <a:sp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вторая строчка</a:t>
            </a:r>
            <a:endParaRPr lang="en-US" dirty="0"/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4D22471E-80E5-4159-8B41-DF68D85A66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499" y="3837164"/>
            <a:ext cx="8995021" cy="251800"/>
          </a:xfr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Дата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400" y="655200"/>
            <a:ext cx="16308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04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Контент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83066BF-5ACA-A70B-9988-F65CA097F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257185"/>
            <a:ext cx="10002539" cy="369332"/>
          </a:xfrm>
        </p:spPr>
        <p:txBody>
          <a:bodyPr vert="horz" wrap="square">
            <a:sp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 длиной до двух строк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74000" y="257185"/>
            <a:ext cx="972000" cy="2880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6344E1-0F76-4023-B180-E4B0CE566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51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83066BF-5ACA-A70B-9988-F65CA097F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257185"/>
            <a:ext cx="10002539" cy="369332"/>
          </a:xfrm>
        </p:spPr>
        <p:txBody>
          <a:bodyPr vert="horz" wrap="square">
            <a:sp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 длиной до двух строк</a:t>
            </a:r>
            <a:endParaRPr lang="en-US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762C45A-B737-2826-FECA-EE158D963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118" y="6548344"/>
            <a:ext cx="521970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fld id="{766344E1-0F76-4023-B180-E4B0CE5660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CC41E2-39AD-5D18-F990-08881F676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1" y="6548344"/>
            <a:ext cx="10260000" cy="1577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92473D1B-4A87-4EE5-94CE-BE3DA2B6D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867124"/>
            <a:ext cx="11049000" cy="790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035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303A5-93EE-4A2B-B84B-0BA7E6E8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375B57-3A1B-42C3-B1DF-141BC4323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BEC795-B6A2-430A-8FB1-07EB1BD9E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D5C78C-2FF0-4874-BB87-66BB8EDF7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80BDF9-915D-45C4-AFA0-9844119E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2C2B-66B5-413D-AB84-8DFE9FB86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69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B1D91-22A7-48E8-9C49-025ADDF59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98705D-4DC8-4F21-9398-4F8A552B1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E6FEA0-8A9A-4145-B902-0069D05D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9C2F7D-8652-4936-990B-7F35005B7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D8BFE7-2115-42CF-9D27-974C93827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2C2B-66B5-413D-AB84-8DFE9FB86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07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79589-1810-43C7-8716-1E1B85CB8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462419-E12D-4C2F-A2EB-3AF4818D9C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1CB2FC-87FA-4293-A344-8CEF98D83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2A5E9B-20BA-46C2-8171-0FA62D16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5EC637-27FC-4886-98A3-7C69FF52C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79C1A1-C2E4-4D7D-A0C2-C757DD769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2C2B-66B5-413D-AB84-8DFE9FB86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94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C0579-B328-4A04-94E7-952EF18A0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ED4872-4AC4-4BD5-A015-3C6D9593C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028636-A744-4D5C-9353-61638C140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819B70-315B-45D8-9E96-A59B9A71F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2AAC84-4F12-4CD7-9AFA-4485F5C62F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62DE65-2F47-4548-A284-8F80737ED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BAF28C-6807-4A5C-A93E-657F4F8E9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D138B-EA6D-411C-B2B7-658B5AA5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2C2B-66B5-413D-AB84-8DFE9FB86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51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FA5F3-2ADB-4708-A855-07D6E2E25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A94EB6-1D20-4265-8624-2C287E2DF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925999-1CC1-4E06-BB47-CA9C427A8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44126E-E4F7-4279-8D4E-EE023046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2C2B-66B5-413D-AB84-8DFE9FB86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6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3EEE5B-36AF-46FD-9F8E-4D4B78469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B79564-4C77-4ACF-AD82-33654CFD8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69120D-B62E-4975-B3F5-B36557D0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2C2B-66B5-413D-AB84-8DFE9FB86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45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3F7A2-D66A-4810-9840-AC6BA6BC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6CBA65-4E26-4270-8D20-A35778A77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546D9F-1CB8-4AFF-81D8-95907A37B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9D41B7-05CA-47EF-A8FA-558BF4A83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B1873-5571-41FA-8A97-E71705E88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1413C7-DFC6-483A-BBA1-1FF7E976C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2C2B-66B5-413D-AB84-8DFE9FB86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03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A110B-D34F-4832-8382-73059E53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83B82A-9EB4-4AC0-85E4-D3FCBD9C7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F79EAC-319E-4900-997C-9C0036A6D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3F3780-743D-4951-9F7E-59A87694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A1860D-36C8-4B5B-BD53-263A3E4F2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D0CF66-62E1-4279-BDCA-CC2EB359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2C2B-66B5-413D-AB84-8DFE9FB86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34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E067D-51EA-4122-A9D2-2CC500F00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EE89C6-5007-4295-90CD-2CF2807E9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772555-5864-4C78-8D7C-FFCCB15CFA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ACBD5E-2F1D-4678-8079-C4AD2C943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F0CCE6-824E-4A8C-860F-ED479F0BD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2C2B-66B5-413D-AB84-8DFE9FB86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90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tags" Target="../tags/tag6.xml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8BE20"/>
            </a:gs>
            <a:gs pos="90000">
              <a:srgbClr val="54585A"/>
            </a:gs>
            <a:gs pos="40000">
              <a:srgbClr val="ED8B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58F77-E621-461F-8285-E64A17417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499" y="2522816"/>
            <a:ext cx="8995021" cy="1107996"/>
          </a:xfrm>
        </p:spPr>
        <p:txBody>
          <a:bodyPr vert="horz"/>
          <a:lstStyle/>
          <a:p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Факторинг для товарных поставщиков ТС Монетка</a:t>
            </a: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84FCCB-FCEB-4BFD-84FA-C38AC8BF13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rgbClr val="B1D44B"/>
                </a:solidFill>
              </a:rPr>
              <a:t>2025</a:t>
            </a:r>
            <a:endParaRPr lang="en-US" dirty="0">
              <a:solidFill>
                <a:srgbClr val="B1D44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7D72ECA-8A7E-4440-B454-11B1B431F989}"/>
              </a:ext>
            </a:extLst>
          </p:cNvPr>
          <p:cNvSpPr/>
          <p:nvPr/>
        </p:nvSpPr>
        <p:spPr>
          <a:xfrm rot="16200000">
            <a:off x="8518266" y="3367817"/>
            <a:ext cx="6858001" cy="122366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rgbClr val="EE862C"/>
              </a:solidFill>
              <a:latin typeface="+mj-lt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846A7D7-66E4-4C6D-A214-50149F28F5F4}"/>
              </a:ext>
            </a:extLst>
          </p:cNvPr>
          <p:cNvSpPr/>
          <p:nvPr/>
        </p:nvSpPr>
        <p:spPr>
          <a:xfrm rot="16200000">
            <a:off x="8701816" y="3367816"/>
            <a:ext cx="6858001" cy="122366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rgbClr val="EE862C"/>
              </a:solidFill>
              <a:latin typeface="+mj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857F19C-BA29-4902-A801-432F66D8EA9B}"/>
              </a:ext>
            </a:extLst>
          </p:cNvPr>
          <p:cNvSpPr/>
          <p:nvPr/>
        </p:nvSpPr>
        <p:spPr>
          <a:xfrm rot="16200000">
            <a:off x="8331634" y="3378214"/>
            <a:ext cx="6858001" cy="116196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rgbClr val="EE862C"/>
              </a:solidFill>
              <a:latin typeface="+mj-lt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B43445D-F140-4EA1-B502-09A967C605CE}"/>
              </a:ext>
            </a:extLst>
          </p:cNvPr>
          <p:cNvSpPr/>
          <p:nvPr/>
        </p:nvSpPr>
        <p:spPr>
          <a:xfrm rot="16200000">
            <a:off x="7965595" y="3367820"/>
            <a:ext cx="6858001" cy="122366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rgbClr val="EE862C"/>
              </a:solidFill>
              <a:latin typeface="+mj-lt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6A77A7F-3C72-4665-928F-2A1DBC0B16FD}"/>
              </a:ext>
            </a:extLst>
          </p:cNvPr>
          <p:cNvSpPr/>
          <p:nvPr/>
        </p:nvSpPr>
        <p:spPr>
          <a:xfrm rot="16200000">
            <a:off x="7771160" y="3367817"/>
            <a:ext cx="6858001" cy="122366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rgbClr val="EE862C"/>
              </a:solidFill>
              <a:latin typeface="+mj-lt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306DF9C-9ADA-4BED-8665-B945A43F6D3F}"/>
              </a:ext>
            </a:extLst>
          </p:cNvPr>
          <p:cNvSpPr/>
          <p:nvPr/>
        </p:nvSpPr>
        <p:spPr>
          <a:xfrm rot="16200000">
            <a:off x="7579083" y="3375132"/>
            <a:ext cx="6858001" cy="122366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rgbClr val="EE862C"/>
              </a:solidFill>
              <a:latin typeface="+mj-lt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92564D-CB21-4F2A-AF85-99143CFE9156}"/>
              </a:ext>
            </a:extLst>
          </p:cNvPr>
          <p:cNvSpPr/>
          <p:nvPr/>
        </p:nvSpPr>
        <p:spPr>
          <a:xfrm rot="16200000">
            <a:off x="8150654" y="3378702"/>
            <a:ext cx="6858001" cy="122366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rgbClr val="EE862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734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E4233C3D-08CD-4DF9-9154-F931AD2F2E89}"/>
              </a:ext>
            </a:extLst>
          </p:cNvPr>
          <p:cNvSpPr/>
          <p:nvPr/>
        </p:nvSpPr>
        <p:spPr>
          <a:xfrm rot="16200000">
            <a:off x="8518266" y="3367817"/>
            <a:ext cx="6858001" cy="122366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40000">
                <a:srgbClr val="ED8B00"/>
              </a:gs>
              <a:gs pos="91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rgbClr val="EE862C"/>
              </a:solidFill>
              <a:latin typeface="+mj-lt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E547F1FC-B45F-432A-A96A-3A8BE8E3F436}"/>
              </a:ext>
            </a:extLst>
          </p:cNvPr>
          <p:cNvSpPr/>
          <p:nvPr/>
        </p:nvSpPr>
        <p:spPr>
          <a:xfrm rot="16200000">
            <a:off x="8701816" y="3367816"/>
            <a:ext cx="6858001" cy="122366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40000">
                <a:srgbClr val="ED8B00"/>
              </a:gs>
              <a:gs pos="91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rgbClr val="EE862C"/>
              </a:solidFill>
              <a:latin typeface="+mj-lt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A3FB12AA-350A-4F7D-AECF-9742E4021048}"/>
              </a:ext>
            </a:extLst>
          </p:cNvPr>
          <p:cNvSpPr/>
          <p:nvPr/>
        </p:nvSpPr>
        <p:spPr>
          <a:xfrm rot="16200000">
            <a:off x="8331634" y="3378214"/>
            <a:ext cx="6858001" cy="116196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40000">
                <a:srgbClr val="ED8B00"/>
              </a:gs>
              <a:gs pos="91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rgbClr val="EE862C"/>
              </a:solidFill>
              <a:latin typeface="+mj-lt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52BD11C8-9FE9-4582-81B2-4D35080FE850}"/>
              </a:ext>
            </a:extLst>
          </p:cNvPr>
          <p:cNvSpPr/>
          <p:nvPr/>
        </p:nvSpPr>
        <p:spPr>
          <a:xfrm rot="16200000">
            <a:off x="7965595" y="3367820"/>
            <a:ext cx="6858001" cy="122366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40000">
                <a:srgbClr val="ED8B00"/>
              </a:gs>
              <a:gs pos="91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rgbClr val="EE862C"/>
              </a:solidFill>
              <a:latin typeface="+mj-lt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E529B8C4-4141-444E-855B-48B73288A02E}"/>
              </a:ext>
            </a:extLst>
          </p:cNvPr>
          <p:cNvSpPr/>
          <p:nvPr/>
        </p:nvSpPr>
        <p:spPr>
          <a:xfrm rot="16200000">
            <a:off x="7771160" y="3367817"/>
            <a:ext cx="6858001" cy="122366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40000">
                <a:srgbClr val="ED8B00"/>
              </a:gs>
              <a:gs pos="91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rgbClr val="EE862C"/>
              </a:solidFill>
              <a:latin typeface="+mj-lt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3362260B-A353-4111-BD59-B48ECD103ABA}"/>
              </a:ext>
            </a:extLst>
          </p:cNvPr>
          <p:cNvSpPr/>
          <p:nvPr/>
        </p:nvSpPr>
        <p:spPr>
          <a:xfrm rot="16200000">
            <a:off x="7579083" y="3375132"/>
            <a:ext cx="6858001" cy="122366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40000">
                <a:srgbClr val="ED8B00"/>
              </a:gs>
              <a:gs pos="91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rgbClr val="EE862C"/>
              </a:solidFill>
              <a:latin typeface="+mj-lt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D30C0E9-D8B4-4765-8D59-C8F07D8EA6F5}"/>
              </a:ext>
            </a:extLst>
          </p:cNvPr>
          <p:cNvSpPr/>
          <p:nvPr/>
        </p:nvSpPr>
        <p:spPr>
          <a:xfrm rot="16200000">
            <a:off x="8150655" y="3378702"/>
            <a:ext cx="6858001" cy="122366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40000">
                <a:srgbClr val="ED8B00"/>
              </a:gs>
              <a:gs pos="91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rgbClr val="EE862C"/>
              </a:solidFill>
              <a:latin typeface="+mj-lt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0EF8EDC-41CF-4A17-983E-DF59222EA654}"/>
              </a:ext>
            </a:extLst>
          </p:cNvPr>
          <p:cNvCxnSpPr/>
          <p:nvPr/>
        </p:nvCxnSpPr>
        <p:spPr>
          <a:xfrm>
            <a:off x="1501717" y="1340896"/>
            <a:ext cx="1564212" cy="0"/>
          </a:xfrm>
          <a:prstGeom prst="straightConnector1">
            <a:avLst/>
          </a:prstGeom>
          <a:ln w="19050">
            <a:solidFill>
              <a:srgbClr val="0087CD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65">
            <a:extLst>
              <a:ext uri="{FF2B5EF4-FFF2-40B4-BE49-F238E27FC236}">
                <a16:creationId xmlns:a16="http://schemas.microsoft.com/office/drawing/2014/main" id="{C0E86EA3-EBE5-4717-82FA-E8A571EC5BD7}"/>
              </a:ext>
            </a:extLst>
          </p:cNvPr>
          <p:cNvCxnSpPr/>
          <p:nvPr/>
        </p:nvCxnSpPr>
        <p:spPr>
          <a:xfrm rot="16200000" flipH="1">
            <a:off x="1045247" y="1896490"/>
            <a:ext cx="1772796" cy="859856"/>
          </a:xfrm>
          <a:prstGeom prst="bentConnector3">
            <a:avLst>
              <a:gd name="adj1" fmla="val -366"/>
            </a:avLst>
          </a:prstGeom>
          <a:ln w="19050">
            <a:solidFill>
              <a:srgbClr val="0087CD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68">
            <a:extLst>
              <a:ext uri="{FF2B5EF4-FFF2-40B4-BE49-F238E27FC236}">
                <a16:creationId xmlns:a16="http://schemas.microsoft.com/office/drawing/2014/main" id="{8A31A483-0812-4C0B-BB5B-1BA575452DFA}"/>
              </a:ext>
            </a:extLst>
          </p:cNvPr>
          <p:cNvCxnSpPr/>
          <p:nvPr/>
        </p:nvCxnSpPr>
        <p:spPr>
          <a:xfrm rot="5400000">
            <a:off x="3026993" y="2436103"/>
            <a:ext cx="1766043" cy="849072"/>
          </a:xfrm>
          <a:prstGeom prst="bentConnector3">
            <a:avLst>
              <a:gd name="adj1" fmla="val 99839"/>
            </a:avLst>
          </a:prstGeom>
          <a:ln w="19050">
            <a:solidFill>
              <a:srgbClr val="0087CD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79">
            <a:extLst>
              <a:ext uri="{FF2B5EF4-FFF2-40B4-BE49-F238E27FC236}">
                <a16:creationId xmlns:a16="http://schemas.microsoft.com/office/drawing/2014/main" id="{DF23C21F-9B50-4F5D-9315-658259B23BD8}"/>
              </a:ext>
            </a:extLst>
          </p:cNvPr>
          <p:cNvCxnSpPr/>
          <p:nvPr/>
        </p:nvCxnSpPr>
        <p:spPr>
          <a:xfrm rot="16200000" flipV="1">
            <a:off x="309897" y="2512265"/>
            <a:ext cx="1542973" cy="473679"/>
          </a:xfrm>
          <a:prstGeom prst="bentConnector3">
            <a:avLst>
              <a:gd name="adj1" fmla="val -199"/>
            </a:avLst>
          </a:prstGeom>
          <a:ln w="19050">
            <a:solidFill>
              <a:srgbClr val="0087CD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84">
            <a:extLst>
              <a:ext uri="{FF2B5EF4-FFF2-40B4-BE49-F238E27FC236}">
                <a16:creationId xmlns:a16="http://schemas.microsoft.com/office/drawing/2014/main" id="{EF857A95-7A78-440A-8986-79053D3A344F}"/>
              </a:ext>
            </a:extLst>
          </p:cNvPr>
          <p:cNvCxnSpPr/>
          <p:nvPr/>
        </p:nvCxnSpPr>
        <p:spPr>
          <a:xfrm rot="16200000" flipH="1">
            <a:off x="135305" y="2564255"/>
            <a:ext cx="1732880" cy="632955"/>
          </a:xfrm>
          <a:prstGeom prst="bentConnector3">
            <a:avLst>
              <a:gd name="adj1" fmla="val 99918"/>
            </a:avLst>
          </a:prstGeom>
          <a:ln w="19050">
            <a:solidFill>
              <a:srgbClr val="0087CD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7605E37-D87D-4767-A613-14759265CD8F}"/>
              </a:ext>
            </a:extLst>
          </p:cNvPr>
          <p:cNvSpPr txBox="1"/>
          <p:nvPr/>
        </p:nvSpPr>
        <p:spPr>
          <a:xfrm>
            <a:off x="3782449" y="1665178"/>
            <a:ext cx="1044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Century Gothic" panose="020B0502020202020204" pitchFamily="34" charset="0"/>
              </a:rPr>
              <a:t>ПОКУПАТЕЛЬ</a:t>
            </a:r>
            <a:endParaRPr lang="ru-RU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1CF3BF-EA76-433C-848F-99BE6E0D206A}"/>
              </a:ext>
            </a:extLst>
          </p:cNvPr>
          <p:cNvSpPr txBox="1"/>
          <p:nvPr/>
        </p:nvSpPr>
        <p:spPr>
          <a:xfrm>
            <a:off x="2428903" y="1995242"/>
            <a:ext cx="92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87CD"/>
                </a:solidFill>
                <a:latin typeface="Century Gothic" panose="020B0502020202020204" pitchFamily="34" charset="0"/>
              </a:rPr>
              <a:t>2.</a:t>
            </a: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Уступка денежного требования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7AE13A-32E4-4A7A-96A8-81BAFBF7E717}"/>
              </a:ext>
            </a:extLst>
          </p:cNvPr>
          <p:cNvSpPr txBox="1"/>
          <p:nvPr/>
        </p:nvSpPr>
        <p:spPr>
          <a:xfrm>
            <a:off x="920077" y="1987142"/>
            <a:ext cx="14013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87CD"/>
                </a:solidFill>
                <a:latin typeface="Century Gothic" panose="020B0502020202020204" pitchFamily="34" charset="0"/>
              </a:rPr>
              <a:t>3.</a:t>
            </a:r>
            <a:endParaRPr lang="ru-RU" sz="1200" dirty="0">
              <a:solidFill>
                <a:srgbClr val="0087CD"/>
              </a:solidFill>
              <a:latin typeface="Century Gothic" panose="020B0502020202020204" pitchFamily="34" charset="0"/>
            </a:endParaRPr>
          </a:p>
          <a:p>
            <a:r>
              <a:rPr lang="ru-RU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Выплата финансирования </a:t>
            </a:r>
            <a:r>
              <a:rPr lang="ru-RU" sz="1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до 100%</a:t>
            </a:r>
            <a:r>
              <a:rPr lang="ru-RU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 от стоимости поставки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96F1ED-217A-4918-AE73-8FDDBA750172}"/>
              </a:ext>
            </a:extLst>
          </p:cNvPr>
          <p:cNvSpPr txBox="1"/>
          <p:nvPr/>
        </p:nvSpPr>
        <p:spPr>
          <a:xfrm>
            <a:off x="3487343" y="3804323"/>
            <a:ext cx="15777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87CD"/>
                </a:solidFill>
                <a:latin typeface="Century Gothic" panose="020B0502020202020204" pitchFamily="34" charset="0"/>
              </a:rPr>
              <a:t>4.</a:t>
            </a: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Оплата с дополнительной отсрочкой к договору поставки (10-40 дней)</a:t>
            </a:r>
            <a:endParaRPr lang="ru-RU" sz="1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C3B6BC-1354-4041-AEE2-BAA9BE6BC263}"/>
              </a:ext>
            </a:extLst>
          </p:cNvPr>
          <p:cNvSpPr txBox="1"/>
          <p:nvPr/>
        </p:nvSpPr>
        <p:spPr>
          <a:xfrm>
            <a:off x="5369440" y="1266985"/>
            <a:ext cx="261949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sz="1400" dirty="0">
                <a:solidFill>
                  <a:srgbClr val="0087CD"/>
                </a:solidFill>
              </a:rPr>
              <a:t>СХЕМА ВЗАИМОДЕЙСТВИЯ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A10510-3B81-42FB-B490-89C5849BC38E}"/>
              </a:ext>
            </a:extLst>
          </p:cNvPr>
          <p:cNvSpPr txBox="1"/>
          <p:nvPr/>
        </p:nvSpPr>
        <p:spPr>
          <a:xfrm>
            <a:off x="5369439" y="1578506"/>
            <a:ext cx="3593585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2160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87CD"/>
                </a:solidFill>
              </a:rPr>
              <a:t>1.</a:t>
            </a:r>
            <a:r>
              <a:rPr lang="ru-RU" sz="1100" dirty="0">
                <a:solidFill>
                  <a:srgbClr val="0087CD"/>
                </a:solidFill>
              </a:rPr>
              <a:t> </a:t>
            </a:r>
            <a:r>
              <a:rPr lang="ru-RU" sz="1100" b="0" dirty="0">
                <a:solidFill>
                  <a:schemeClr val="tx1"/>
                </a:solidFill>
              </a:rPr>
              <a:t>Отгрузка товара на условиях отсрочки платежа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100" b="0" dirty="0">
              <a:solidFill>
                <a:schemeClr val="tx1"/>
              </a:solidFill>
            </a:endParaRPr>
          </a:p>
          <a:p>
            <a:pPr marL="2160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87CD"/>
                </a:solidFill>
              </a:rPr>
              <a:t>2.</a:t>
            </a:r>
            <a:r>
              <a:rPr lang="ru-RU" sz="1100" b="0" dirty="0">
                <a:solidFill>
                  <a:schemeClr val="tx1"/>
                </a:solidFill>
              </a:rPr>
              <a:t> Поставщик уступает денежные требования Фактору</a:t>
            </a:r>
          </a:p>
          <a:p>
            <a:pPr marL="2160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100" b="0" dirty="0">
              <a:solidFill>
                <a:schemeClr val="tx1"/>
              </a:solidFill>
            </a:endParaRPr>
          </a:p>
          <a:p>
            <a:pPr marL="2160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87CD"/>
                </a:solidFill>
              </a:rPr>
              <a:t>3.</a:t>
            </a:r>
            <a:r>
              <a:rPr lang="ru-RU" sz="1100" b="0" dirty="0">
                <a:solidFill>
                  <a:schemeClr val="tx1"/>
                </a:solidFill>
              </a:rPr>
              <a:t> Фактор финансирует Поставщика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100" b="0" dirty="0">
              <a:solidFill>
                <a:schemeClr val="tx1"/>
              </a:solidFill>
            </a:endParaRPr>
          </a:p>
          <a:p>
            <a:pPr marL="2160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87CD"/>
                </a:solidFill>
              </a:rPr>
              <a:t>4.</a:t>
            </a:r>
            <a:r>
              <a:rPr lang="ru-RU" sz="1100" b="0" dirty="0">
                <a:solidFill>
                  <a:schemeClr val="tx1"/>
                </a:solidFill>
              </a:rPr>
              <a:t> Покупатель оплачивает поставку в полном объеме Фактору с учетом дополнительной отсрочки. </a:t>
            </a:r>
          </a:p>
          <a:p>
            <a:pPr marL="2160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87CD"/>
                </a:solidFill>
              </a:rPr>
              <a:t>5.</a:t>
            </a:r>
            <a:r>
              <a:rPr lang="ru-RU" sz="1100" b="0" dirty="0">
                <a:solidFill>
                  <a:schemeClr val="tx1"/>
                </a:solidFill>
              </a:rPr>
              <a:t> Поставщик оплачивает комиссию за использованную отсрочку и период ожидания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BE1397-D9AC-4049-9220-DC9189121353}"/>
              </a:ext>
            </a:extLst>
          </p:cNvPr>
          <p:cNvSpPr txBox="1"/>
          <p:nvPr/>
        </p:nvSpPr>
        <p:spPr>
          <a:xfrm>
            <a:off x="2935389" y="5078073"/>
            <a:ext cx="1810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87CD"/>
                </a:solidFill>
              </a:rPr>
              <a:t>ОБЕСПЕЧЕНИЕ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0" dirty="0">
                <a:solidFill>
                  <a:schemeClr val="tx1"/>
                </a:solidFill>
              </a:rPr>
              <a:t>без залогов по сделке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BC22AD65-A48D-4D93-9E82-6CB37DEF811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68666" y="5142439"/>
            <a:ext cx="327900" cy="310221"/>
            <a:chOff x="-4568" y="135"/>
            <a:chExt cx="4025" cy="3808"/>
          </a:xfrm>
          <a:solidFill>
            <a:schemeClr val="bg2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C4FBBE96-961E-4C27-ADFA-E7D60C35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68" y="263"/>
              <a:ext cx="3679" cy="3680"/>
            </a:xfrm>
            <a:custGeom>
              <a:avLst/>
              <a:gdLst>
                <a:gd name="T0" fmla="*/ 1508 w 1555"/>
                <a:gd name="T1" fmla="*/ 386 h 1555"/>
                <a:gd name="T2" fmla="*/ 1460 w 1555"/>
                <a:gd name="T3" fmla="*/ 433 h 1555"/>
                <a:gd name="T4" fmla="*/ 1460 w 1555"/>
                <a:gd name="T5" fmla="*/ 1296 h 1555"/>
                <a:gd name="T6" fmla="*/ 1295 w 1555"/>
                <a:gd name="T7" fmla="*/ 1461 h 1555"/>
                <a:gd name="T8" fmla="*/ 260 w 1555"/>
                <a:gd name="T9" fmla="*/ 1461 h 1555"/>
                <a:gd name="T10" fmla="*/ 94 w 1555"/>
                <a:gd name="T11" fmla="*/ 1296 h 1555"/>
                <a:gd name="T12" fmla="*/ 94 w 1555"/>
                <a:gd name="T13" fmla="*/ 260 h 1555"/>
                <a:gd name="T14" fmla="*/ 260 w 1555"/>
                <a:gd name="T15" fmla="*/ 95 h 1555"/>
                <a:gd name="T16" fmla="*/ 1295 w 1555"/>
                <a:gd name="T17" fmla="*/ 95 h 1555"/>
                <a:gd name="T18" fmla="*/ 1342 w 1555"/>
                <a:gd name="T19" fmla="*/ 48 h 1555"/>
                <a:gd name="T20" fmla="*/ 1295 w 1555"/>
                <a:gd name="T21" fmla="*/ 0 h 1555"/>
                <a:gd name="T22" fmla="*/ 260 w 1555"/>
                <a:gd name="T23" fmla="*/ 0 h 1555"/>
                <a:gd name="T24" fmla="*/ 0 w 1555"/>
                <a:gd name="T25" fmla="*/ 260 h 1555"/>
                <a:gd name="T26" fmla="*/ 0 w 1555"/>
                <a:gd name="T27" fmla="*/ 1296 h 1555"/>
                <a:gd name="T28" fmla="*/ 260 w 1555"/>
                <a:gd name="T29" fmla="*/ 1555 h 1555"/>
                <a:gd name="T30" fmla="*/ 1295 w 1555"/>
                <a:gd name="T31" fmla="*/ 1555 h 1555"/>
                <a:gd name="T32" fmla="*/ 1555 w 1555"/>
                <a:gd name="T33" fmla="*/ 1296 h 1555"/>
                <a:gd name="T34" fmla="*/ 1555 w 1555"/>
                <a:gd name="T35" fmla="*/ 433 h 1555"/>
                <a:gd name="T36" fmla="*/ 1508 w 1555"/>
                <a:gd name="T37" fmla="*/ 386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5" h="1555">
                  <a:moveTo>
                    <a:pt x="1508" y="386"/>
                  </a:moveTo>
                  <a:cubicBezTo>
                    <a:pt x="1482" y="386"/>
                    <a:pt x="1460" y="407"/>
                    <a:pt x="1460" y="433"/>
                  </a:cubicBezTo>
                  <a:cubicBezTo>
                    <a:pt x="1460" y="1296"/>
                    <a:pt x="1460" y="1296"/>
                    <a:pt x="1460" y="1296"/>
                  </a:cubicBezTo>
                  <a:cubicBezTo>
                    <a:pt x="1460" y="1387"/>
                    <a:pt x="1386" y="1461"/>
                    <a:pt x="1295" y="1461"/>
                  </a:cubicBezTo>
                  <a:cubicBezTo>
                    <a:pt x="260" y="1461"/>
                    <a:pt x="260" y="1461"/>
                    <a:pt x="260" y="1461"/>
                  </a:cubicBezTo>
                  <a:cubicBezTo>
                    <a:pt x="168" y="1461"/>
                    <a:pt x="94" y="1387"/>
                    <a:pt x="94" y="1296"/>
                  </a:cubicBezTo>
                  <a:cubicBezTo>
                    <a:pt x="94" y="260"/>
                    <a:pt x="94" y="260"/>
                    <a:pt x="94" y="260"/>
                  </a:cubicBezTo>
                  <a:cubicBezTo>
                    <a:pt x="94" y="169"/>
                    <a:pt x="168" y="95"/>
                    <a:pt x="260" y="95"/>
                  </a:cubicBezTo>
                  <a:cubicBezTo>
                    <a:pt x="1295" y="95"/>
                    <a:pt x="1295" y="95"/>
                    <a:pt x="1295" y="95"/>
                  </a:cubicBezTo>
                  <a:cubicBezTo>
                    <a:pt x="1321" y="95"/>
                    <a:pt x="1342" y="74"/>
                    <a:pt x="1342" y="48"/>
                  </a:cubicBezTo>
                  <a:cubicBezTo>
                    <a:pt x="1342" y="21"/>
                    <a:pt x="1321" y="0"/>
                    <a:pt x="1295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116" y="0"/>
                    <a:pt x="0" y="117"/>
                    <a:pt x="0" y="260"/>
                  </a:cubicBezTo>
                  <a:cubicBezTo>
                    <a:pt x="0" y="1296"/>
                    <a:pt x="0" y="1296"/>
                    <a:pt x="0" y="1296"/>
                  </a:cubicBezTo>
                  <a:cubicBezTo>
                    <a:pt x="0" y="1439"/>
                    <a:pt x="116" y="1555"/>
                    <a:pt x="260" y="1555"/>
                  </a:cubicBezTo>
                  <a:cubicBezTo>
                    <a:pt x="1295" y="1555"/>
                    <a:pt x="1295" y="1555"/>
                    <a:pt x="1295" y="1555"/>
                  </a:cubicBezTo>
                  <a:cubicBezTo>
                    <a:pt x="1438" y="1555"/>
                    <a:pt x="1555" y="1439"/>
                    <a:pt x="1555" y="1296"/>
                  </a:cubicBezTo>
                  <a:cubicBezTo>
                    <a:pt x="1555" y="433"/>
                    <a:pt x="1555" y="433"/>
                    <a:pt x="1555" y="433"/>
                  </a:cubicBezTo>
                  <a:cubicBezTo>
                    <a:pt x="1555" y="407"/>
                    <a:pt x="1534" y="386"/>
                    <a:pt x="1508" y="386"/>
                  </a:cubicBezTo>
                  <a:close/>
                </a:path>
              </a:pathLst>
            </a:custGeom>
            <a:grpFill/>
            <a:ln w="19050">
              <a:solidFill>
                <a:srgbClr val="0087C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E9DE1E6D-AD5C-465B-B58F-09B3E1309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54" y="135"/>
              <a:ext cx="3211" cy="2558"/>
            </a:xfrm>
            <a:custGeom>
              <a:avLst/>
              <a:gdLst>
                <a:gd name="T0" fmla="*/ 1338 w 1357"/>
                <a:gd name="T1" fmla="*/ 18 h 1081"/>
                <a:gd name="T2" fmla="*/ 1272 w 1357"/>
                <a:gd name="T3" fmla="*/ 18 h 1081"/>
                <a:gd name="T4" fmla="*/ 323 w 1357"/>
                <a:gd name="T5" fmla="*/ 967 h 1081"/>
                <a:gd name="T6" fmla="*/ 85 w 1357"/>
                <a:gd name="T7" fmla="*/ 730 h 1081"/>
                <a:gd name="T8" fmla="*/ 19 w 1357"/>
                <a:gd name="T9" fmla="*/ 730 h 1081"/>
                <a:gd name="T10" fmla="*/ 19 w 1357"/>
                <a:gd name="T11" fmla="*/ 797 h 1081"/>
                <a:gd name="T12" fmla="*/ 289 w 1357"/>
                <a:gd name="T13" fmla="*/ 1068 h 1081"/>
                <a:gd name="T14" fmla="*/ 323 w 1357"/>
                <a:gd name="T15" fmla="*/ 1081 h 1081"/>
                <a:gd name="T16" fmla="*/ 356 w 1357"/>
                <a:gd name="T17" fmla="*/ 1068 h 1081"/>
                <a:gd name="T18" fmla="*/ 356 w 1357"/>
                <a:gd name="T19" fmla="*/ 1068 h 1081"/>
                <a:gd name="T20" fmla="*/ 1338 w 1357"/>
                <a:gd name="T21" fmla="*/ 85 h 1081"/>
                <a:gd name="T22" fmla="*/ 1338 w 1357"/>
                <a:gd name="T23" fmla="*/ 18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7" h="1081">
                  <a:moveTo>
                    <a:pt x="1338" y="18"/>
                  </a:moveTo>
                  <a:cubicBezTo>
                    <a:pt x="1320" y="0"/>
                    <a:pt x="1290" y="0"/>
                    <a:pt x="1272" y="18"/>
                  </a:cubicBezTo>
                  <a:cubicBezTo>
                    <a:pt x="323" y="967"/>
                    <a:pt x="323" y="967"/>
                    <a:pt x="323" y="967"/>
                  </a:cubicBezTo>
                  <a:cubicBezTo>
                    <a:pt x="85" y="730"/>
                    <a:pt x="85" y="730"/>
                    <a:pt x="85" y="730"/>
                  </a:cubicBezTo>
                  <a:cubicBezTo>
                    <a:pt x="67" y="712"/>
                    <a:pt x="37" y="712"/>
                    <a:pt x="19" y="730"/>
                  </a:cubicBezTo>
                  <a:cubicBezTo>
                    <a:pt x="0" y="749"/>
                    <a:pt x="0" y="779"/>
                    <a:pt x="19" y="797"/>
                  </a:cubicBezTo>
                  <a:cubicBezTo>
                    <a:pt x="289" y="1068"/>
                    <a:pt x="289" y="1068"/>
                    <a:pt x="289" y="1068"/>
                  </a:cubicBezTo>
                  <a:cubicBezTo>
                    <a:pt x="299" y="1077"/>
                    <a:pt x="311" y="1081"/>
                    <a:pt x="323" y="1081"/>
                  </a:cubicBezTo>
                  <a:cubicBezTo>
                    <a:pt x="335" y="1081"/>
                    <a:pt x="347" y="1077"/>
                    <a:pt x="356" y="1068"/>
                  </a:cubicBezTo>
                  <a:cubicBezTo>
                    <a:pt x="356" y="1068"/>
                    <a:pt x="356" y="1068"/>
                    <a:pt x="356" y="1068"/>
                  </a:cubicBezTo>
                  <a:cubicBezTo>
                    <a:pt x="1338" y="85"/>
                    <a:pt x="1338" y="85"/>
                    <a:pt x="1338" y="85"/>
                  </a:cubicBezTo>
                  <a:cubicBezTo>
                    <a:pt x="1357" y="67"/>
                    <a:pt x="1357" y="37"/>
                    <a:pt x="1338" y="18"/>
                  </a:cubicBezTo>
                  <a:close/>
                </a:path>
              </a:pathLst>
            </a:custGeom>
            <a:grpFill/>
            <a:ln w="19050">
              <a:solidFill>
                <a:srgbClr val="0087C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78BFF28-94B7-44CA-B704-6D682CF30982}"/>
              </a:ext>
            </a:extLst>
          </p:cNvPr>
          <p:cNvSpPr txBox="1"/>
          <p:nvPr/>
        </p:nvSpPr>
        <p:spPr>
          <a:xfrm>
            <a:off x="6818061" y="5081217"/>
            <a:ext cx="264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87CD"/>
                </a:solidFill>
              </a:rPr>
              <a:t>ДОГОВОР ФАКТОРИНГА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0" dirty="0">
                <a:solidFill>
                  <a:schemeClr val="tx1"/>
                </a:solidFill>
              </a:rPr>
              <a:t>заключается между Поставщиком и Фактором</a:t>
            </a:r>
          </a:p>
        </p:txBody>
      </p:sp>
      <p:grpSp>
        <p:nvGrpSpPr>
          <p:cNvPr id="31" name="Group 4">
            <a:extLst>
              <a:ext uri="{FF2B5EF4-FFF2-40B4-BE49-F238E27FC236}">
                <a16:creationId xmlns:a16="http://schemas.microsoft.com/office/drawing/2014/main" id="{522A3EFF-EEAC-4523-910F-6774DFD646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89378" y="6049524"/>
            <a:ext cx="327900" cy="310221"/>
            <a:chOff x="-4568" y="135"/>
            <a:chExt cx="4025" cy="3808"/>
          </a:xfrm>
          <a:solidFill>
            <a:schemeClr val="bg2"/>
          </a:solidFill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1F87DCBD-E693-42AA-8807-7519B37B9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68" y="263"/>
              <a:ext cx="3679" cy="3680"/>
            </a:xfrm>
            <a:custGeom>
              <a:avLst/>
              <a:gdLst>
                <a:gd name="T0" fmla="*/ 1508 w 1555"/>
                <a:gd name="T1" fmla="*/ 386 h 1555"/>
                <a:gd name="T2" fmla="*/ 1460 w 1555"/>
                <a:gd name="T3" fmla="*/ 433 h 1555"/>
                <a:gd name="T4" fmla="*/ 1460 w 1555"/>
                <a:gd name="T5" fmla="*/ 1296 h 1555"/>
                <a:gd name="T6" fmla="*/ 1295 w 1555"/>
                <a:gd name="T7" fmla="*/ 1461 h 1555"/>
                <a:gd name="T8" fmla="*/ 260 w 1555"/>
                <a:gd name="T9" fmla="*/ 1461 h 1555"/>
                <a:gd name="T10" fmla="*/ 94 w 1555"/>
                <a:gd name="T11" fmla="*/ 1296 h 1555"/>
                <a:gd name="T12" fmla="*/ 94 w 1555"/>
                <a:gd name="T13" fmla="*/ 260 h 1555"/>
                <a:gd name="T14" fmla="*/ 260 w 1555"/>
                <a:gd name="T15" fmla="*/ 95 h 1555"/>
                <a:gd name="T16" fmla="*/ 1295 w 1555"/>
                <a:gd name="T17" fmla="*/ 95 h 1555"/>
                <a:gd name="T18" fmla="*/ 1342 w 1555"/>
                <a:gd name="T19" fmla="*/ 48 h 1555"/>
                <a:gd name="T20" fmla="*/ 1295 w 1555"/>
                <a:gd name="T21" fmla="*/ 0 h 1555"/>
                <a:gd name="T22" fmla="*/ 260 w 1555"/>
                <a:gd name="T23" fmla="*/ 0 h 1555"/>
                <a:gd name="T24" fmla="*/ 0 w 1555"/>
                <a:gd name="T25" fmla="*/ 260 h 1555"/>
                <a:gd name="T26" fmla="*/ 0 w 1555"/>
                <a:gd name="T27" fmla="*/ 1296 h 1555"/>
                <a:gd name="T28" fmla="*/ 260 w 1555"/>
                <a:gd name="T29" fmla="*/ 1555 h 1555"/>
                <a:gd name="T30" fmla="*/ 1295 w 1555"/>
                <a:gd name="T31" fmla="*/ 1555 h 1555"/>
                <a:gd name="T32" fmla="*/ 1555 w 1555"/>
                <a:gd name="T33" fmla="*/ 1296 h 1555"/>
                <a:gd name="T34" fmla="*/ 1555 w 1555"/>
                <a:gd name="T35" fmla="*/ 433 h 1555"/>
                <a:gd name="T36" fmla="*/ 1508 w 1555"/>
                <a:gd name="T37" fmla="*/ 386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5" h="1555">
                  <a:moveTo>
                    <a:pt x="1508" y="386"/>
                  </a:moveTo>
                  <a:cubicBezTo>
                    <a:pt x="1482" y="386"/>
                    <a:pt x="1460" y="407"/>
                    <a:pt x="1460" y="433"/>
                  </a:cubicBezTo>
                  <a:cubicBezTo>
                    <a:pt x="1460" y="1296"/>
                    <a:pt x="1460" y="1296"/>
                    <a:pt x="1460" y="1296"/>
                  </a:cubicBezTo>
                  <a:cubicBezTo>
                    <a:pt x="1460" y="1387"/>
                    <a:pt x="1386" y="1461"/>
                    <a:pt x="1295" y="1461"/>
                  </a:cubicBezTo>
                  <a:cubicBezTo>
                    <a:pt x="260" y="1461"/>
                    <a:pt x="260" y="1461"/>
                    <a:pt x="260" y="1461"/>
                  </a:cubicBezTo>
                  <a:cubicBezTo>
                    <a:pt x="168" y="1461"/>
                    <a:pt x="94" y="1387"/>
                    <a:pt x="94" y="1296"/>
                  </a:cubicBezTo>
                  <a:cubicBezTo>
                    <a:pt x="94" y="260"/>
                    <a:pt x="94" y="260"/>
                    <a:pt x="94" y="260"/>
                  </a:cubicBezTo>
                  <a:cubicBezTo>
                    <a:pt x="94" y="169"/>
                    <a:pt x="168" y="95"/>
                    <a:pt x="260" y="95"/>
                  </a:cubicBezTo>
                  <a:cubicBezTo>
                    <a:pt x="1295" y="95"/>
                    <a:pt x="1295" y="95"/>
                    <a:pt x="1295" y="95"/>
                  </a:cubicBezTo>
                  <a:cubicBezTo>
                    <a:pt x="1321" y="95"/>
                    <a:pt x="1342" y="74"/>
                    <a:pt x="1342" y="48"/>
                  </a:cubicBezTo>
                  <a:cubicBezTo>
                    <a:pt x="1342" y="21"/>
                    <a:pt x="1321" y="0"/>
                    <a:pt x="1295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116" y="0"/>
                    <a:pt x="0" y="117"/>
                    <a:pt x="0" y="260"/>
                  </a:cubicBezTo>
                  <a:cubicBezTo>
                    <a:pt x="0" y="1296"/>
                    <a:pt x="0" y="1296"/>
                    <a:pt x="0" y="1296"/>
                  </a:cubicBezTo>
                  <a:cubicBezTo>
                    <a:pt x="0" y="1439"/>
                    <a:pt x="116" y="1555"/>
                    <a:pt x="260" y="1555"/>
                  </a:cubicBezTo>
                  <a:cubicBezTo>
                    <a:pt x="1295" y="1555"/>
                    <a:pt x="1295" y="1555"/>
                    <a:pt x="1295" y="1555"/>
                  </a:cubicBezTo>
                  <a:cubicBezTo>
                    <a:pt x="1438" y="1555"/>
                    <a:pt x="1555" y="1439"/>
                    <a:pt x="1555" y="1296"/>
                  </a:cubicBezTo>
                  <a:cubicBezTo>
                    <a:pt x="1555" y="433"/>
                    <a:pt x="1555" y="433"/>
                    <a:pt x="1555" y="433"/>
                  </a:cubicBezTo>
                  <a:cubicBezTo>
                    <a:pt x="1555" y="407"/>
                    <a:pt x="1534" y="386"/>
                    <a:pt x="1508" y="386"/>
                  </a:cubicBezTo>
                  <a:close/>
                </a:path>
              </a:pathLst>
            </a:custGeom>
            <a:grpFill/>
            <a:ln w="19050">
              <a:solidFill>
                <a:srgbClr val="0087C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E3836FFF-548D-49B7-87A6-EAC1DD256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54" y="135"/>
              <a:ext cx="3211" cy="2558"/>
            </a:xfrm>
            <a:custGeom>
              <a:avLst/>
              <a:gdLst>
                <a:gd name="T0" fmla="*/ 1338 w 1357"/>
                <a:gd name="T1" fmla="*/ 18 h 1081"/>
                <a:gd name="T2" fmla="*/ 1272 w 1357"/>
                <a:gd name="T3" fmla="*/ 18 h 1081"/>
                <a:gd name="T4" fmla="*/ 323 w 1357"/>
                <a:gd name="T5" fmla="*/ 967 h 1081"/>
                <a:gd name="T6" fmla="*/ 85 w 1357"/>
                <a:gd name="T7" fmla="*/ 730 h 1081"/>
                <a:gd name="T8" fmla="*/ 19 w 1357"/>
                <a:gd name="T9" fmla="*/ 730 h 1081"/>
                <a:gd name="T10" fmla="*/ 19 w 1357"/>
                <a:gd name="T11" fmla="*/ 797 h 1081"/>
                <a:gd name="T12" fmla="*/ 289 w 1357"/>
                <a:gd name="T13" fmla="*/ 1068 h 1081"/>
                <a:gd name="T14" fmla="*/ 323 w 1357"/>
                <a:gd name="T15" fmla="*/ 1081 h 1081"/>
                <a:gd name="T16" fmla="*/ 356 w 1357"/>
                <a:gd name="T17" fmla="*/ 1068 h 1081"/>
                <a:gd name="T18" fmla="*/ 356 w 1357"/>
                <a:gd name="T19" fmla="*/ 1068 h 1081"/>
                <a:gd name="T20" fmla="*/ 1338 w 1357"/>
                <a:gd name="T21" fmla="*/ 85 h 1081"/>
                <a:gd name="T22" fmla="*/ 1338 w 1357"/>
                <a:gd name="T23" fmla="*/ 18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7" h="1081">
                  <a:moveTo>
                    <a:pt x="1338" y="18"/>
                  </a:moveTo>
                  <a:cubicBezTo>
                    <a:pt x="1320" y="0"/>
                    <a:pt x="1290" y="0"/>
                    <a:pt x="1272" y="18"/>
                  </a:cubicBezTo>
                  <a:cubicBezTo>
                    <a:pt x="323" y="967"/>
                    <a:pt x="323" y="967"/>
                    <a:pt x="323" y="967"/>
                  </a:cubicBezTo>
                  <a:cubicBezTo>
                    <a:pt x="85" y="730"/>
                    <a:pt x="85" y="730"/>
                    <a:pt x="85" y="730"/>
                  </a:cubicBezTo>
                  <a:cubicBezTo>
                    <a:pt x="67" y="712"/>
                    <a:pt x="37" y="712"/>
                    <a:pt x="19" y="730"/>
                  </a:cubicBezTo>
                  <a:cubicBezTo>
                    <a:pt x="0" y="749"/>
                    <a:pt x="0" y="779"/>
                    <a:pt x="19" y="797"/>
                  </a:cubicBezTo>
                  <a:cubicBezTo>
                    <a:pt x="289" y="1068"/>
                    <a:pt x="289" y="1068"/>
                    <a:pt x="289" y="1068"/>
                  </a:cubicBezTo>
                  <a:cubicBezTo>
                    <a:pt x="299" y="1077"/>
                    <a:pt x="311" y="1081"/>
                    <a:pt x="323" y="1081"/>
                  </a:cubicBezTo>
                  <a:cubicBezTo>
                    <a:pt x="335" y="1081"/>
                    <a:pt x="347" y="1077"/>
                    <a:pt x="356" y="1068"/>
                  </a:cubicBezTo>
                  <a:cubicBezTo>
                    <a:pt x="356" y="1068"/>
                    <a:pt x="356" y="1068"/>
                    <a:pt x="356" y="1068"/>
                  </a:cubicBezTo>
                  <a:cubicBezTo>
                    <a:pt x="1338" y="85"/>
                    <a:pt x="1338" y="85"/>
                    <a:pt x="1338" y="85"/>
                  </a:cubicBezTo>
                  <a:cubicBezTo>
                    <a:pt x="1357" y="67"/>
                    <a:pt x="1357" y="37"/>
                    <a:pt x="1338" y="18"/>
                  </a:cubicBezTo>
                  <a:close/>
                </a:path>
              </a:pathLst>
            </a:custGeom>
            <a:grpFill/>
            <a:ln w="19050">
              <a:solidFill>
                <a:srgbClr val="0087C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" name="Group 4">
            <a:extLst>
              <a:ext uri="{FF2B5EF4-FFF2-40B4-BE49-F238E27FC236}">
                <a16:creationId xmlns:a16="http://schemas.microsoft.com/office/drawing/2014/main" id="{6A1CCA90-C2A7-4428-938C-92CB055209F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43420" y="5154433"/>
            <a:ext cx="327900" cy="310221"/>
            <a:chOff x="-4568" y="135"/>
            <a:chExt cx="4025" cy="3808"/>
          </a:xfrm>
          <a:solidFill>
            <a:schemeClr val="bg2"/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8EA0593-BA36-405B-8D38-FA8320851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68" y="263"/>
              <a:ext cx="3679" cy="3680"/>
            </a:xfrm>
            <a:custGeom>
              <a:avLst/>
              <a:gdLst>
                <a:gd name="T0" fmla="*/ 1508 w 1555"/>
                <a:gd name="T1" fmla="*/ 386 h 1555"/>
                <a:gd name="T2" fmla="*/ 1460 w 1555"/>
                <a:gd name="T3" fmla="*/ 433 h 1555"/>
                <a:gd name="T4" fmla="*/ 1460 w 1555"/>
                <a:gd name="T5" fmla="*/ 1296 h 1555"/>
                <a:gd name="T6" fmla="*/ 1295 w 1555"/>
                <a:gd name="T7" fmla="*/ 1461 h 1555"/>
                <a:gd name="T8" fmla="*/ 260 w 1555"/>
                <a:gd name="T9" fmla="*/ 1461 h 1555"/>
                <a:gd name="T10" fmla="*/ 94 w 1555"/>
                <a:gd name="T11" fmla="*/ 1296 h 1555"/>
                <a:gd name="T12" fmla="*/ 94 w 1555"/>
                <a:gd name="T13" fmla="*/ 260 h 1555"/>
                <a:gd name="T14" fmla="*/ 260 w 1555"/>
                <a:gd name="T15" fmla="*/ 95 h 1555"/>
                <a:gd name="T16" fmla="*/ 1295 w 1555"/>
                <a:gd name="T17" fmla="*/ 95 h 1555"/>
                <a:gd name="T18" fmla="*/ 1342 w 1555"/>
                <a:gd name="T19" fmla="*/ 48 h 1555"/>
                <a:gd name="T20" fmla="*/ 1295 w 1555"/>
                <a:gd name="T21" fmla="*/ 0 h 1555"/>
                <a:gd name="T22" fmla="*/ 260 w 1555"/>
                <a:gd name="T23" fmla="*/ 0 h 1555"/>
                <a:gd name="T24" fmla="*/ 0 w 1555"/>
                <a:gd name="T25" fmla="*/ 260 h 1555"/>
                <a:gd name="T26" fmla="*/ 0 w 1555"/>
                <a:gd name="T27" fmla="*/ 1296 h 1555"/>
                <a:gd name="T28" fmla="*/ 260 w 1555"/>
                <a:gd name="T29" fmla="*/ 1555 h 1555"/>
                <a:gd name="T30" fmla="*/ 1295 w 1555"/>
                <a:gd name="T31" fmla="*/ 1555 h 1555"/>
                <a:gd name="T32" fmla="*/ 1555 w 1555"/>
                <a:gd name="T33" fmla="*/ 1296 h 1555"/>
                <a:gd name="T34" fmla="*/ 1555 w 1555"/>
                <a:gd name="T35" fmla="*/ 433 h 1555"/>
                <a:gd name="T36" fmla="*/ 1508 w 1555"/>
                <a:gd name="T37" fmla="*/ 386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5" h="1555">
                  <a:moveTo>
                    <a:pt x="1508" y="386"/>
                  </a:moveTo>
                  <a:cubicBezTo>
                    <a:pt x="1482" y="386"/>
                    <a:pt x="1460" y="407"/>
                    <a:pt x="1460" y="433"/>
                  </a:cubicBezTo>
                  <a:cubicBezTo>
                    <a:pt x="1460" y="1296"/>
                    <a:pt x="1460" y="1296"/>
                    <a:pt x="1460" y="1296"/>
                  </a:cubicBezTo>
                  <a:cubicBezTo>
                    <a:pt x="1460" y="1387"/>
                    <a:pt x="1386" y="1461"/>
                    <a:pt x="1295" y="1461"/>
                  </a:cubicBezTo>
                  <a:cubicBezTo>
                    <a:pt x="260" y="1461"/>
                    <a:pt x="260" y="1461"/>
                    <a:pt x="260" y="1461"/>
                  </a:cubicBezTo>
                  <a:cubicBezTo>
                    <a:pt x="168" y="1461"/>
                    <a:pt x="94" y="1387"/>
                    <a:pt x="94" y="1296"/>
                  </a:cubicBezTo>
                  <a:cubicBezTo>
                    <a:pt x="94" y="260"/>
                    <a:pt x="94" y="260"/>
                    <a:pt x="94" y="260"/>
                  </a:cubicBezTo>
                  <a:cubicBezTo>
                    <a:pt x="94" y="169"/>
                    <a:pt x="168" y="95"/>
                    <a:pt x="260" y="95"/>
                  </a:cubicBezTo>
                  <a:cubicBezTo>
                    <a:pt x="1295" y="95"/>
                    <a:pt x="1295" y="95"/>
                    <a:pt x="1295" y="95"/>
                  </a:cubicBezTo>
                  <a:cubicBezTo>
                    <a:pt x="1321" y="95"/>
                    <a:pt x="1342" y="74"/>
                    <a:pt x="1342" y="48"/>
                  </a:cubicBezTo>
                  <a:cubicBezTo>
                    <a:pt x="1342" y="21"/>
                    <a:pt x="1321" y="0"/>
                    <a:pt x="1295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116" y="0"/>
                    <a:pt x="0" y="117"/>
                    <a:pt x="0" y="260"/>
                  </a:cubicBezTo>
                  <a:cubicBezTo>
                    <a:pt x="0" y="1296"/>
                    <a:pt x="0" y="1296"/>
                    <a:pt x="0" y="1296"/>
                  </a:cubicBezTo>
                  <a:cubicBezTo>
                    <a:pt x="0" y="1439"/>
                    <a:pt x="116" y="1555"/>
                    <a:pt x="260" y="1555"/>
                  </a:cubicBezTo>
                  <a:cubicBezTo>
                    <a:pt x="1295" y="1555"/>
                    <a:pt x="1295" y="1555"/>
                    <a:pt x="1295" y="1555"/>
                  </a:cubicBezTo>
                  <a:cubicBezTo>
                    <a:pt x="1438" y="1555"/>
                    <a:pt x="1555" y="1439"/>
                    <a:pt x="1555" y="1296"/>
                  </a:cubicBezTo>
                  <a:cubicBezTo>
                    <a:pt x="1555" y="433"/>
                    <a:pt x="1555" y="433"/>
                    <a:pt x="1555" y="433"/>
                  </a:cubicBezTo>
                  <a:cubicBezTo>
                    <a:pt x="1555" y="407"/>
                    <a:pt x="1534" y="386"/>
                    <a:pt x="1508" y="386"/>
                  </a:cubicBezTo>
                  <a:close/>
                </a:path>
              </a:pathLst>
            </a:custGeom>
            <a:grpFill/>
            <a:ln w="19050">
              <a:solidFill>
                <a:srgbClr val="0087C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D79F4997-F577-44AF-912C-833977F33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54" y="135"/>
              <a:ext cx="3211" cy="2558"/>
            </a:xfrm>
            <a:custGeom>
              <a:avLst/>
              <a:gdLst>
                <a:gd name="T0" fmla="*/ 1338 w 1357"/>
                <a:gd name="T1" fmla="*/ 18 h 1081"/>
                <a:gd name="T2" fmla="*/ 1272 w 1357"/>
                <a:gd name="T3" fmla="*/ 18 h 1081"/>
                <a:gd name="T4" fmla="*/ 323 w 1357"/>
                <a:gd name="T5" fmla="*/ 967 h 1081"/>
                <a:gd name="T6" fmla="*/ 85 w 1357"/>
                <a:gd name="T7" fmla="*/ 730 h 1081"/>
                <a:gd name="T8" fmla="*/ 19 w 1357"/>
                <a:gd name="T9" fmla="*/ 730 h 1081"/>
                <a:gd name="T10" fmla="*/ 19 w 1357"/>
                <a:gd name="T11" fmla="*/ 797 h 1081"/>
                <a:gd name="T12" fmla="*/ 289 w 1357"/>
                <a:gd name="T13" fmla="*/ 1068 h 1081"/>
                <a:gd name="T14" fmla="*/ 323 w 1357"/>
                <a:gd name="T15" fmla="*/ 1081 h 1081"/>
                <a:gd name="T16" fmla="*/ 356 w 1357"/>
                <a:gd name="T17" fmla="*/ 1068 h 1081"/>
                <a:gd name="T18" fmla="*/ 356 w 1357"/>
                <a:gd name="T19" fmla="*/ 1068 h 1081"/>
                <a:gd name="T20" fmla="*/ 1338 w 1357"/>
                <a:gd name="T21" fmla="*/ 85 h 1081"/>
                <a:gd name="T22" fmla="*/ 1338 w 1357"/>
                <a:gd name="T23" fmla="*/ 18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7" h="1081">
                  <a:moveTo>
                    <a:pt x="1338" y="18"/>
                  </a:moveTo>
                  <a:cubicBezTo>
                    <a:pt x="1320" y="0"/>
                    <a:pt x="1290" y="0"/>
                    <a:pt x="1272" y="18"/>
                  </a:cubicBezTo>
                  <a:cubicBezTo>
                    <a:pt x="323" y="967"/>
                    <a:pt x="323" y="967"/>
                    <a:pt x="323" y="967"/>
                  </a:cubicBezTo>
                  <a:cubicBezTo>
                    <a:pt x="85" y="730"/>
                    <a:pt x="85" y="730"/>
                    <a:pt x="85" y="730"/>
                  </a:cubicBezTo>
                  <a:cubicBezTo>
                    <a:pt x="67" y="712"/>
                    <a:pt x="37" y="712"/>
                    <a:pt x="19" y="730"/>
                  </a:cubicBezTo>
                  <a:cubicBezTo>
                    <a:pt x="0" y="749"/>
                    <a:pt x="0" y="779"/>
                    <a:pt x="19" y="797"/>
                  </a:cubicBezTo>
                  <a:cubicBezTo>
                    <a:pt x="289" y="1068"/>
                    <a:pt x="289" y="1068"/>
                    <a:pt x="289" y="1068"/>
                  </a:cubicBezTo>
                  <a:cubicBezTo>
                    <a:pt x="299" y="1077"/>
                    <a:pt x="311" y="1081"/>
                    <a:pt x="323" y="1081"/>
                  </a:cubicBezTo>
                  <a:cubicBezTo>
                    <a:pt x="335" y="1081"/>
                    <a:pt x="347" y="1077"/>
                    <a:pt x="356" y="1068"/>
                  </a:cubicBezTo>
                  <a:cubicBezTo>
                    <a:pt x="356" y="1068"/>
                    <a:pt x="356" y="1068"/>
                    <a:pt x="356" y="1068"/>
                  </a:cubicBezTo>
                  <a:cubicBezTo>
                    <a:pt x="1338" y="85"/>
                    <a:pt x="1338" y="85"/>
                    <a:pt x="1338" y="85"/>
                  </a:cubicBezTo>
                  <a:cubicBezTo>
                    <a:pt x="1357" y="67"/>
                    <a:pt x="1357" y="37"/>
                    <a:pt x="1338" y="18"/>
                  </a:cubicBezTo>
                  <a:close/>
                </a:path>
              </a:pathLst>
            </a:custGeom>
            <a:grpFill/>
            <a:ln w="19050">
              <a:solidFill>
                <a:srgbClr val="0087C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roup 4">
            <a:extLst>
              <a:ext uri="{FF2B5EF4-FFF2-40B4-BE49-F238E27FC236}">
                <a16:creationId xmlns:a16="http://schemas.microsoft.com/office/drawing/2014/main" id="{8C68EBDB-EF68-443C-B0CB-822CB84DE0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45172" y="6038421"/>
            <a:ext cx="327900" cy="310221"/>
            <a:chOff x="-4568" y="135"/>
            <a:chExt cx="4025" cy="3808"/>
          </a:xfrm>
          <a:solidFill>
            <a:schemeClr val="bg2"/>
          </a:solidFill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71BE934C-D899-438C-AE66-DCFDDA665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68" y="263"/>
              <a:ext cx="3679" cy="3680"/>
            </a:xfrm>
            <a:custGeom>
              <a:avLst/>
              <a:gdLst>
                <a:gd name="T0" fmla="*/ 1508 w 1555"/>
                <a:gd name="T1" fmla="*/ 386 h 1555"/>
                <a:gd name="T2" fmla="*/ 1460 w 1555"/>
                <a:gd name="T3" fmla="*/ 433 h 1555"/>
                <a:gd name="T4" fmla="*/ 1460 w 1555"/>
                <a:gd name="T5" fmla="*/ 1296 h 1555"/>
                <a:gd name="T6" fmla="*/ 1295 w 1555"/>
                <a:gd name="T7" fmla="*/ 1461 h 1555"/>
                <a:gd name="T8" fmla="*/ 260 w 1555"/>
                <a:gd name="T9" fmla="*/ 1461 h 1555"/>
                <a:gd name="T10" fmla="*/ 94 w 1555"/>
                <a:gd name="T11" fmla="*/ 1296 h 1555"/>
                <a:gd name="T12" fmla="*/ 94 w 1555"/>
                <a:gd name="T13" fmla="*/ 260 h 1555"/>
                <a:gd name="T14" fmla="*/ 260 w 1555"/>
                <a:gd name="T15" fmla="*/ 95 h 1555"/>
                <a:gd name="T16" fmla="*/ 1295 w 1555"/>
                <a:gd name="T17" fmla="*/ 95 h 1555"/>
                <a:gd name="T18" fmla="*/ 1342 w 1555"/>
                <a:gd name="T19" fmla="*/ 48 h 1555"/>
                <a:gd name="T20" fmla="*/ 1295 w 1555"/>
                <a:gd name="T21" fmla="*/ 0 h 1555"/>
                <a:gd name="T22" fmla="*/ 260 w 1555"/>
                <a:gd name="T23" fmla="*/ 0 h 1555"/>
                <a:gd name="T24" fmla="*/ 0 w 1555"/>
                <a:gd name="T25" fmla="*/ 260 h 1555"/>
                <a:gd name="T26" fmla="*/ 0 w 1555"/>
                <a:gd name="T27" fmla="*/ 1296 h 1555"/>
                <a:gd name="T28" fmla="*/ 260 w 1555"/>
                <a:gd name="T29" fmla="*/ 1555 h 1555"/>
                <a:gd name="T30" fmla="*/ 1295 w 1555"/>
                <a:gd name="T31" fmla="*/ 1555 h 1555"/>
                <a:gd name="T32" fmla="*/ 1555 w 1555"/>
                <a:gd name="T33" fmla="*/ 1296 h 1555"/>
                <a:gd name="T34" fmla="*/ 1555 w 1555"/>
                <a:gd name="T35" fmla="*/ 433 h 1555"/>
                <a:gd name="T36" fmla="*/ 1508 w 1555"/>
                <a:gd name="T37" fmla="*/ 386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5" h="1555">
                  <a:moveTo>
                    <a:pt x="1508" y="386"/>
                  </a:moveTo>
                  <a:cubicBezTo>
                    <a:pt x="1482" y="386"/>
                    <a:pt x="1460" y="407"/>
                    <a:pt x="1460" y="433"/>
                  </a:cubicBezTo>
                  <a:cubicBezTo>
                    <a:pt x="1460" y="1296"/>
                    <a:pt x="1460" y="1296"/>
                    <a:pt x="1460" y="1296"/>
                  </a:cubicBezTo>
                  <a:cubicBezTo>
                    <a:pt x="1460" y="1387"/>
                    <a:pt x="1386" y="1461"/>
                    <a:pt x="1295" y="1461"/>
                  </a:cubicBezTo>
                  <a:cubicBezTo>
                    <a:pt x="260" y="1461"/>
                    <a:pt x="260" y="1461"/>
                    <a:pt x="260" y="1461"/>
                  </a:cubicBezTo>
                  <a:cubicBezTo>
                    <a:pt x="168" y="1461"/>
                    <a:pt x="94" y="1387"/>
                    <a:pt x="94" y="1296"/>
                  </a:cubicBezTo>
                  <a:cubicBezTo>
                    <a:pt x="94" y="260"/>
                    <a:pt x="94" y="260"/>
                    <a:pt x="94" y="260"/>
                  </a:cubicBezTo>
                  <a:cubicBezTo>
                    <a:pt x="94" y="169"/>
                    <a:pt x="168" y="95"/>
                    <a:pt x="260" y="95"/>
                  </a:cubicBezTo>
                  <a:cubicBezTo>
                    <a:pt x="1295" y="95"/>
                    <a:pt x="1295" y="95"/>
                    <a:pt x="1295" y="95"/>
                  </a:cubicBezTo>
                  <a:cubicBezTo>
                    <a:pt x="1321" y="95"/>
                    <a:pt x="1342" y="74"/>
                    <a:pt x="1342" y="48"/>
                  </a:cubicBezTo>
                  <a:cubicBezTo>
                    <a:pt x="1342" y="21"/>
                    <a:pt x="1321" y="0"/>
                    <a:pt x="1295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116" y="0"/>
                    <a:pt x="0" y="117"/>
                    <a:pt x="0" y="260"/>
                  </a:cubicBezTo>
                  <a:cubicBezTo>
                    <a:pt x="0" y="1296"/>
                    <a:pt x="0" y="1296"/>
                    <a:pt x="0" y="1296"/>
                  </a:cubicBezTo>
                  <a:cubicBezTo>
                    <a:pt x="0" y="1439"/>
                    <a:pt x="116" y="1555"/>
                    <a:pt x="260" y="1555"/>
                  </a:cubicBezTo>
                  <a:cubicBezTo>
                    <a:pt x="1295" y="1555"/>
                    <a:pt x="1295" y="1555"/>
                    <a:pt x="1295" y="1555"/>
                  </a:cubicBezTo>
                  <a:cubicBezTo>
                    <a:pt x="1438" y="1555"/>
                    <a:pt x="1555" y="1439"/>
                    <a:pt x="1555" y="1296"/>
                  </a:cubicBezTo>
                  <a:cubicBezTo>
                    <a:pt x="1555" y="433"/>
                    <a:pt x="1555" y="433"/>
                    <a:pt x="1555" y="433"/>
                  </a:cubicBezTo>
                  <a:cubicBezTo>
                    <a:pt x="1555" y="407"/>
                    <a:pt x="1534" y="386"/>
                    <a:pt x="1508" y="386"/>
                  </a:cubicBezTo>
                  <a:close/>
                </a:path>
              </a:pathLst>
            </a:custGeom>
            <a:grpFill/>
            <a:ln w="19050">
              <a:solidFill>
                <a:srgbClr val="0087C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1E9EBC3E-2165-4A5C-A57B-2AFC55A7B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54" y="135"/>
              <a:ext cx="3211" cy="2558"/>
            </a:xfrm>
            <a:custGeom>
              <a:avLst/>
              <a:gdLst>
                <a:gd name="T0" fmla="*/ 1338 w 1357"/>
                <a:gd name="T1" fmla="*/ 18 h 1081"/>
                <a:gd name="T2" fmla="*/ 1272 w 1357"/>
                <a:gd name="T3" fmla="*/ 18 h 1081"/>
                <a:gd name="T4" fmla="*/ 323 w 1357"/>
                <a:gd name="T5" fmla="*/ 967 h 1081"/>
                <a:gd name="T6" fmla="*/ 85 w 1357"/>
                <a:gd name="T7" fmla="*/ 730 h 1081"/>
                <a:gd name="T8" fmla="*/ 19 w 1357"/>
                <a:gd name="T9" fmla="*/ 730 h 1081"/>
                <a:gd name="T10" fmla="*/ 19 w 1357"/>
                <a:gd name="T11" fmla="*/ 797 h 1081"/>
                <a:gd name="T12" fmla="*/ 289 w 1357"/>
                <a:gd name="T13" fmla="*/ 1068 h 1081"/>
                <a:gd name="T14" fmla="*/ 323 w 1357"/>
                <a:gd name="T15" fmla="*/ 1081 h 1081"/>
                <a:gd name="T16" fmla="*/ 356 w 1357"/>
                <a:gd name="T17" fmla="*/ 1068 h 1081"/>
                <a:gd name="T18" fmla="*/ 356 w 1357"/>
                <a:gd name="T19" fmla="*/ 1068 h 1081"/>
                <a:gd name="T20" fmla="*/ 1338 w 1357"/>
                <a:gd name="T21" fmla="*/ 85 h 1081"/>
                <a:gd name="T22" fmla="*/ 1338 w 1357"/>
                <a:gd name="T23" fmla="*/ 18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7" h="1081">
                  <a:moveTo>
                    <a:pt x="1338" y="18"/>
                  </a:moveTo>
                  <a:cubicBezTo>
                    <a:pt x="1320" y="0"/>
                    <a:pt x="1290" y="0"/>
                    <a:pt x="1272" y="18"/>
                  </a:cubicBezTo>
                  <a:cubicBezTo>
                    <a:pt x="323" y="967"/>
                    <a:pt x="323" y="967"/>
                    <a:pt x="323" y="967"/>
                  </a:cubicBezTo>
                  <a:cubicBezTo>
                    <a:pt x="85" y="730"/>
                    <a:pt x="85" y="730"/>
                    <a:pt x="85" y="730"/>
                  </a:cubicBezTo>
                  <a:cubicBezTo>
                    <a:pt x="67" y="712"/>
                    <a:pt x="37" y="712"/>
                    <a:pt x="19" y="730"/>
                  </a:cubicBezTo>
                  <a:cubicBezTo>
                    <a:pt x="0" y="749"/>
                    <a:pt x="0" y="779"/>
                    <a:pt x="19" y="797"/>
                  </a:cubicBezTo>
                  <a:cubicBezTo>
                    <a:pt x="289" y="1068"/>
                    <a:pt x="289" y="1068"/>
                    <a:pt x="289" y="1068"/>
                  </a:cubicBezTo>
                  <a:cubicBezTo>
                    <a:pt x="299" y="1077"/>
                    <a:pt x="311" y="1081"/>
                    <a:pt x="323" y="1081"/>
                  </a:cubicBezTo>
                  <a:cubicBezTo>
                    <a:pt x="335" y="1081"/>
                    <a:pt x="347" y="1077"/>
                    <a:pt x="356" y="1068"/>
                  </a:cubicBezTo>
                  <a:cubicBezTo>
                    <a:pt x="356" y="1068"/>
                    <a:pt x="356" y="1068"/>
                    <a:pt x="356" y="1068"/>
                  </a:cubicBezTo>
                  <a:cubicBezTo>
                    <a:pt x="1338" y="85"/>
                    <a:pt x="1338" y="85"/>
                    <a:pt x="1338" y="85"/>
                  </a:cubicBezTo>
                  <a:cubicBezTo>
                    <a:pt x="1357" y="67"/>
                    <a:pt x="1357" y="37"/>
                    <a:pt x="1338" y="18"/>
                  </a:cubicBezTo>
                  <a:close/>
                </a:path>
              </a:pathLst>
            </a:custGeom>
            <a:grpFill/>
            <a:ln w="19050">
              <a:solidFill>
                <a:srgbClr val="0087C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6164615-6E58-47B2-A913-0BB9C74EBD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4" t="27651" r="6279" b="30744"/>
          <a:stretch/>
        </p:blipFill>
        <p:spPr>
          <a:xfrm>
            <a:off x="305219" y="1222468"/>
            <a:ext cx="1196498" cy="5925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0B987D3-1B22-4C3D-A576-BF9D3BE4E566}"/>
              </a:ext>
            </a:extLst>
          </p:cNvPr>
          <p:cNvSpPr txBox="1"/>
          <p:nvPr/>
        </p:nvSpPr>
        <p:spPr>
          <a:xfrm>
            <a:off x="1387933" y="3436309"/>
            <a:ext cx="1997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ФАКТОР</a:t>
            </a:r>
            <a:r>
              <a:rPr lang="ru-RU" dirty="0"/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33AD2C-234C-42C7-BD85-C744575352C3}"/>
              </a:ext>
            </a:extLst>
          </p:cNvPr>
          <p:cNvSpPr/>
          <p:nvPr/>
        </p:nvSpPr>
        <p:spPr>
          <a:xfrm>
            <a:off x="1318223" y="3267272"/>
            <a:ext cx="2167255" cy="8002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DE2DCBF-B381-4400-A156-B5AD350629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6751" y="1136563"/>
            <a:ext cx="1573698" cy="52456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0C58EF4-F66D-426C-B613-6BF1EEBF8443}"/>
              </a:ext>
            </a:extLst>
          </p:cNvPr>
          <p:cNvSpPr txBox="1"/>
          <p:nvPr/>
        </p:nvSpPr>
        <p:spPr>
          <a:xfrm>
            <a:off x="2956744" y="5851135"/>
            <a:ext cx="243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87CD"/>
                </a:solidFill>
              </a:rPr>
              <a:t>ДОКУМЕНТАЦИЯ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0" dirty="0">
                <a:solidFill>
                  <a:schemeClr val="tx1"/>
                </a:solidFill>
              </a:rPr>
              <a:t>подписание и предоставление документов по ЭДО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8DBA895-1539-44D1-AECB-BB7D4D4EAB83}"/>
              </a:ext>
            </a:extLst>
          </p:cNvPr>
          <p:cNvSpPr txBox="1"/>
          <p:nvPr/>
        </p:nvSpPr>
        <p:spPr>
          <a:xfrm>
            <a:off x="6818061" y="5886682"/>
            <a:ext cx="296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87CD"/>
                </a:solidFill>
              </a:rPr>
              <a:t>ВЫПЛАТА ФИНАНСИРОВАНИЯ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0" dirty="0">
                <a:solidFill>
                  <a:schemeClr val="tx1"/>
                </a:solidFill>
              </a:rPr>
              <a:t>осуществляется по подтвержденному Дебитором реестру Поставщика</a:t>
            </a:r>
          </a:p>
        </p:txBody>
      </p:sp>
      <p:sp>
        <p:nvSpPr>
          <p:cNvPr id="47" name="Заголовок 1">
            <a:extLst>
              <a:ext uri="{FF2B5EF4-FFF2-40B4-BE49-F238E27FC236}">
                <a16:creationId xmlns:a16="http://schemas.microsoft.com/office/drawing/2014/main" id="{507E599B-775E-4184-A1F4-F5261B22288B}"/>
              </a:ext>
            </a:extLst>
          </p:cNvPr>
          <p:cNvSpPr txBox="1">
            <a:spLocks/>
          </p:cNvSpPr>
          <p:nvPr/>
        </p:nvSpPr>
        <p:spPr>
          <a:xfrm>
            <a:off x="571499" y="334128"/>
            <a:ext cx="10002539" cy="3077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Факторинг – инструмент оптимизации кредиторской задолженности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5D75D0-E086-490F-A2EB-EA2A2AC3F750}"/>
              </a:ext>
            </a:extLst>
          </p:cNvPr>
          <p:cNvSpPr txBox="1"/>
          <p:nvPr/>
        </p:nvSpPr>
        <p:spPr>
          <a:xfrm>
            <a:off x="461938" y="1736159"/>
            <a:ext cx="1044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Century Gothic" panose="020B0502020202020204" pitchFamily="34" charset="0"/>
              </a:rPr>
              <a:t>ПОСТАВЩИК</a:t>
            </a:r>
            <a:endParaRPr lang="ru-RU" sz="1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D685DC3-397C-4EE2-BBBE-0842A04CD448}"/>
              </a:ext>
            </a:extLst>
          </p:cNvPr>
          <p:cNvSpPr txBox="1"/>
          <p:nvPr/>
        </p:nvSpPr>
        <p:spPr>
          <a:xfrm>
            <a:off x="55778" y="2382693"/>
            <a:ext cx="76044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87CD"/>
                </a:solidFill>
                <a:latin typeface="Century Gothic" panose="020B0502020202020204" pitchFamily="34" charset="0"/>
              </a:rPr>
              <a:t>5. </a:t>
            </a:r>
            <a:r>
              <a:rPr lang="ru-RU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Оплата комиссии </a:t>
            </a:r>
          </a:p>
        </p:txBody>
      </p:sp>
    </p:spTree>
    <p:extLst>
      <p:ext uri="{BB962C8B-B14F-4D97-AF65-F5344CB8AC3E}">
        <p14:creationId xmlns:p14="http://schemas.microsoft.com/office/powerpoint/2010/main" val="54412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Слайд think-cell" r:id="rId4" imgW="395" imgH="394" progId="TCLayout.ActiveDocument.1">
                  <p:embed/>
                </p:oleObj>
              </mc:Choice>
              <mc:Fallback>
                <p:oleObj name="Слайд think-cell" r:id="rId4" imgW="395" imgH="394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99" y="211018"/>
            <a:ext cx="3885091" cy="430887"/>
          </a:xfrm>
        </p:spPr>
        <p:txBody>
          <a:bodyPr vert="horz"/>
          <a:lstStyle/>
          <a:p>
            <a:r>
              <a:rPr lang="ru-RU" sz="2200" b="1" dirty="0">
                <a:solidFill>
                  <a:srgbClr val="54585A"/>
                </a:solidFill>
              </a:rPr>
              <a:t>Преимущества для поставщика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6344E1-0F76-4023-B180-E4B0CE5660A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E13E41-A19E-4B91-B654-BE3D93F0D7D7}"/>
              </a:ext>
            </a:extLst>
          </p:cNvPr>
          <p:cNvSpPr/>
          <p:nvPr/>
        </p:nvSpPr>
        <p:spPr>
          <a:xfrm>
            <a:off x="0" y="6812280"/>
            <a:ext cx="12192000" cy="64007"/>
          </a:xfrm>
          <a:prstGeom prst="rect">
            <a:avLst/>
          </a:prstGeom>
          <a:gradFill>
            <a:gsLst>
              <a:gs pos="0">
                <a:srgbClr val="78BE20"/>
              </a:gs>
              <a:gs pos="44000">
                <a:srgbClr val="ED8B00"/>
              </a:gs>
              <a:gs pos="94000">
                <a:srgbClr val="54585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rgbClr val="54585A"/>
              </a:solidFill>
              <a:latin typeface="+mj-lt"/>
            </a:endParaRPr>
          </a:p>
        </p:txBody>
      </p:sp>
      <p:sp>
        <p:nvSpPr>
          <p:cNvPr id="11" name="Объект 1">
            <a:extLst>
              <a:ext uri="{FF2B5EF4-FFF2-40B4-BE49-F238E27FC236}">
                <a16:creationId xmlns:a16="http://schemas.microsoft.com/office/drawing/2014/main" id="{B32701FA-4501-4C4B-9BAB-659F327D7E2D}"/>
              </a:ext>
            </a:extLst>
          </p:cNvPr>
          <p:cNvSpPr txBox="1">
            <a:spLocks/>
          </p:cNvSpPr>
          <p:nvPr/>
        </p:nvSpPr>
        <p:spPr>
          <a:xfrm>
            <a:off x="571499" y="1013389"/>
            <a:ext cx="5023619" cy="54274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Wingdings 2" panose="05020102010507070707" pitchFamily="18" charset="2"/>
              <a:buChar char="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lnSpc>
                <a:spcPct val="80000"/>
              </a:lnSpc>
              <a:spcBef>
                <a:spcPts val="250"/>
              </a:spcBef>
              <a:buClr>
                <a:schemeClr val="tx2"/>
              </a:buClr>
              <a:buSzPct val="100000"/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77800" algn="l" defTabSz="914400" rtl="0" eaLnBrk="1" latinLnBrk="0" hangingPunct="1">
              <a:lnSpc>
                <a:spcPct val="80000"/>
              </a:lnSpc>
              <a:spcBef>
                <a:spcPts val="250"/>
              </a:spcBef>
              <a:buFont typeface="Gilroy" panose="00000500000000000000" pitchFamily="50" charset="-52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defTabSz="9572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b="0" dirty="0">
                <a:solidFill>
                  <a:schemeClr val="tx1"/>
                </a:solidFill>
              </a:rPr>
              <a:t>Получить денежные средства досрочно, по факту подтверждения отгрузки товара</a:t>
            </a:r>
          </a:p>
          <a:p>
            <a:pPr marL="285750" indent="-285750" algn="just" defTabSz="9572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endParaRPr lang="ru-RU" sz="1600" b="0" dirty="0">
              <a:solidFill>
                <a:schemeClr val="tx1"/>
              </a:solidFill>
            </a:endParaRPr>
          </a:p>
          <a:p>
            <a:pPr marL="285750" indent="-285750" algn="just" defTabSz="9572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b="0" dirty="0">
                <a:solidFill>
                  <a:schemeClr val="tx1"/>
                </a:solidFill>
              </a:rPr>
              <a:t>Получить эффективные условия кредитования на период отсрочки, отсутствие залогов, расходов на оформление кредита и страхование залога</a:t>
            </a:r>
          </a:p>
          <a:p>
            <a:pPr marL="285750" indent="-285750" algn="just" defTabSz="9572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endParaRPr lang="ru-RU" sz="1600" b="0" dirty="0">
              <a:solidFill>
                <a:schemeClr val="tx1"/>
              </a:solidFill>
            </a:endParaRPr>
          </a:p>
          <a:p>
            <a:pPr marL="285750" indent="-285750" algn="just" defTabSz="9572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b="0" dirty="0">
                <a:solidFill>
                  <a:schemeClr val="tx1"/>
                </a:solidFill>
              </a:rPr>
              <a:t>Снять риски несвоевременной оплаты Покупателем (при безрегрессном факторинге)</a:t>
            </a:r>
          </a:p>
          <a:p>
            <a:pPr marL="285750" indent="-285750" algn="just" defTabSz="9572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endParaRPr lang="ru-RU" sz="1600" b="0" dirty="0">
              <a:solidFill>
                <a:schemeClr val="tx1"/>
              </a:solidFill>
            </a:endParaRPr>
          </a:p>
          <a:p>
            <a:pPr marL="285750" indent="-285750" algn="just" defTabSz="9572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b="0" dirty="0">
                <a:solidFill>
                  <a:schemeClr val="tx1"/>
                </a:solidFill>
              </a:rPr>
              <a:t>Уменьшить долговую нагрузку и улучшить структуру баланса (продавая ДЗ Фактору, Поставщик списывает ее с баланса, тем самым улучшая свои финансовые показатели)</a:t>
            </a:r>
          </a:p>
          <a:p>
            <a:pPr marL="285750" indent="-285750" algn="just" defTabSz="9572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b="0" dirty="0">
                <a:solidFill>
                  <a:schemeClr val="tx1"/>
                </a:solidFill>
                <a:cs typeface="Arial" pitchFamily="34" charset="0"/>
              </a:rPr>
              <a:t>Передать управление и сбор дебиторской задолженности Фактору, высвобождая время и ресурсы</a:t>
            </a:r>
          </a:p>
        </p:txBody>
      </p:sp>
      <p:sp>
        <p:nvSpPr>
          <p:cNvPr id="12" name="Объект 1">
            <a:extLst>
              <a:ext uri="{FF2B5EF4-FFF2-40B4-BE49-F238E27FC236}">
                <a16:creationId xmlns:a16="http://schemas.microsoft.com/office/drawing/2014/main" id="{F6A0C16E-963D-49D8-9D0C-5410F24E514C}"/>
              </a:ext>
            </a:extLst>
          </p:cNvPr>
          <p:cNvSpPr txBox="1">
            <a:spLocks/>
          </p:cNvSpPr>
          <p:nvPr/>
        </p:nvSpPr>
        <p:spPr>
          <a:xfrm>
            <a:off x="6023868" y="1013389"/>
            <a:ext cx="5140601" cy="57296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Wingdings 2" panose="05020102010507070707" pitchFamily="18" charset="2"/>
              <a:buChar char="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lnSpc>
                <a:spcPct val="80000"/>
              </a:lnSpc>
              <a:spcBef>
                <a:spcPts val="250"/>
              </a:spcBef>
              <a:buClr>
                <a:schemeClr val="tx2"/>
              </a:buClr>
              <a:buSzPct val="100000"/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77800" algn="l" defTabSz="914400" rtl="0" eaLnBrk="1" latinLnBrk="0" hangingPunct="1">
              <a:lnSpc>
                <a:spcPct val="80000"/>
              </a:lnSpc>
              <a:spcBef>
                <a:spcPts val="250"/>
              </a:spcBef>
              <a:buFont typeface="Gilroy" panose="00000500000000000000" pitchFamily="50" charset="-52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defTabSz="9572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b="0" dirty="0">
                <a:solidFill>
                  <a:schemeClr val="tx1"/>
                </a:solidFill>
              </a:rPr>
              <a:t>Сбер Факторинг </a:t>
            </a:r>
          </a:p>
          <a:p>
            <a:pPr marL="285750" indent="-285750" algn="just" defTabSz="9572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b="0" dirty="0">
                <a:solidFill>
                  <a:schemeClr val="tx1"/>
                </a:solidFill>
              </a:rPr>
              <a:t>Альфа-Банк</a:t>
            </a:r>
          </a:p>
          <a:p>
            <a:pPr marL="285750" indent="-285750" algn="just" defTabSz="9572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b="0" dirty="0">
                <a:solidFill>
                  <a:schemeClr val="tx1"/>
                </a:solidFill>
              </a:rPr>
              <a:t>БСПБ Факторинг (Банк Санкт-Петербург)</a:t>
            </a:r>
          </a:p>
          <a:p>
            <a:pPr marL="285750" indent="-285750" algn="just" defTabSz="9572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b="0" dirty="0">
                <a:solidFill>
                  <a:schemeClr val="tx1"/>
                </a:solidFill>
              </a:rPr>
              <a:t>ВТБ Факторинг</a:t>
            </a:r>
          </a:p>
          <a:p>
            <a:pPr marL="285750" indent="-285750" algn="just" defTabSz="9572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b="0" dirty="0">
                <a:solidFill>
                  <a:schemeClr val="tx1"/>
                </a:solidFill>
                <a:cs typeface="Arial" pitchFamily="34" charset="0"/>
              </a:rPr>
              <a:t>ООО Прайм Факторинг </a:t>
            </a:r>
          </a:p>
          <a:p>
            <a:pPr marL="285750" indent="-285750" algn="just" defTabSz="9572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b="0" dirty="0">
                <a:solidFill>
                  <a:schemeClr val="tx1"/>
                </a:solidFill>
                <a:cs typeface="Arial" pitchFamily="34" charset="0"/>
              </a:rPr>
              <a:t>АО Первоуральскбанк </a:t>
            </a:r>
          </a:p>
          <a:p>
            <a:pPr marL="285750" indent="-285750" algn="just" defTabSz="9572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b="0" dirty="0">
                <a:solidFill>
                  <a:schemeClr val="tx1"/>
                </a:solidFill>
                <a:cs typeface="Arial" pitchFamily="34" charset="0"/>
              </a:rPr>
              <a:t>Росагролизинг </a:t>
            </a:r>
          </a:p>
          <a:p>
            <a:pPr marL="285750" indent="-285750" algn="just" defTabSz="9572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b="0" dirty="0">
                <a:solidFill>
                  <a:schemeClr val="tx1"/>
                </a:solidFill>
                <a:cs typeface="Arial" pitchFamily="34" charset="0"/>
              </a:rPr>
              <a:t>АБ Россия </a:t>
            </a:r>
          </a:p>
          <a:p>
            <a:pPr marL="285750" indent="-285750" algn="just" defTabSz="9572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b="0" dirty="0">
                <a:solidFill>
                  <a:schemeClr val="tx1"/>
                </a:solidFill>
                <a:cs typeface="Arial" pitchFamily="34" charset="0"/>
              </a:rPr>
              <a:t>Совкомбанк Факторинг ООО</a:t>
            </a:r>
          </a:p>
          <a:p>
            <a:pPr marL="285750" indent="-285750" algn="just" defTabSz="9572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b="0" dirty="0">
                <a:solidFill>
                  <a:schemeClr val="tx1"/>
                </a:solidFill>
                <a:cs typeface="Arial" pitchFamily="34" charset="0"/>
              </a:rPr>
              <a:t>ПАО «АК БАРС» Банк</a:t>
            </a:r>
          </a:p>
          <a:p>
            <a:pPr marL="285750" indent="-285750" algn="just" defTabSz="9572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b="0" dirty="0">
                <a:solidFill>
                  <a:schemeClr val="tx1"/>
                </a:solidFill>
                <a:cs typeface="Arial" pitchFamily="34" charset="0"/>
              </a:rPr>
              <a:t>РОВИ Факторинг Плюс</a:t>
            </a:r>
          </a:p>
          <a:p>
            <a:pPr marL="285750" indent="-285750" algn="just" defTabSz="9572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endParaRPr lang="ru-RU" sz="1600" b="0" dirty="0">
              <a:solidFill>
                <a:schemeClr val="tx1"/>
              </a:solidFill>
              <a:cs typeface="Arial" pitchFamily="34" charset="0"/>
            </a:endParaRPr>
          </a:p>
          <a:p>
            <a:pPr algn="just" defTabSz="957263">
              <a:spcBef>
                <a:spcPts val="120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cs typeface="Arial" pitchFamily="34" charset="0"/>
              </a:rPr>
              <a:t>* Работа на факторинге не ограничивается факторами из списка, рассмотрим любого фактора, предложенного поставщиком;</a:t>
            </a:r>
          </a:p>
          <a:p>
            <a:pPr algn="just" defTabSz="957263">
              <a:spcBef>
                <a:spcPts val="120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cs typeface="Arial" pitchFamily="34" charset="0"/>
              </a:rPr>
              <a:t>* Текущие ставки от Факторов от КС +2,3% до КС + 4,5%. Стоимость зависит от разных факторов: товарооборот, количество дней отсрочки и прочие. </a:t>
            </a:r>
          </a:p>
          <a:p>
            <a:pPr algn="just" defTabSz="957263">
              <a:spcBef>
                <a:spcPts val="1200"/>
              </a:spcBef>
              <a:defRPr/>
            </a:pPr>
            <a:endParaRPr lang="ru-RU" sz="1400" b="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A0EBCBE-465D-45E4-AFC6-8581264947E5}"/>
              </a:ext>
            </a:extLst>
          </p:cNvPr>
          <p:cNvSpPr txBox="1">
            <a:spLocks/>
          </p:cNvSpPr>
          <p:nvPr/>
        </p:nvSpPr>
        <p:spPr>
          <a:xfrm>
            <a:off x="6023868" y="53400"/>
            <a:ext cx="4638214" cy="7694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54585A"/>
                </a:solidFill>
              </a:rPr>
              <a:t>Факторы с лучшими условиями для поставщиков ТС Монетка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1679FE-FCD3-4298-B2B5-F6A960AC6C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3446" t="14776" r="7962" b="75799"/>
          <a:stretch/>
        </p:blipFill>
        <p:spPr>
          <a:xfrm>
            <a:off x="10326451" y="1607119"/>
            <a:ext cx="591789" cy="3651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568F249-C53F-41E1-9506-364926FF15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369" y="915087"/>
            <a:ext cx="1118110" cy="3544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EEB533-6510-41AE-8515-D9CA504FE7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6198" y="1224490"/>
            <a:ext cx="449028" cy="423530"/>
          </a:xfrm>
          <a:prstGeom prst="rect">
            <a:avLst/>
          </a:prstGeom>
        </p:spPr>
      </p:pic>
      <p:pic>
        <p:nvPicPr>
          <p:cNvPr id="9246" name="Picture 30" descr="VTB-factoring_logo_ru">
            <a:extLst>
              <a:ext uri="{FF2B5EF4-FFF2-40B4-BE49-F238E27FC236}">
                <a16:creationId xmlns:a16="http://schemas.microsoft.com/office/drawing/2014/main" id="{4335A539-01A9-4E9D-828E-9BB19FDA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27" y="1907737"/>
            <a:ext cx="1288141" cy="45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96716F-4C0D-4957-B80D-1B08EC73B7F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47" t="12819" r="79248" b="80898"/>
          <a:stretch/>
        </p:blipFill>
        <p:spPr>
          <a:xfrm>
            <a:off x="9833723" y="2297540"/>
            <a:ext cx="1316545" cy="2448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8EB340-4DC8-4FD3-BCFC-33B0351A063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966" t="12505" r="80631" b="82145"/>
          <a:stretch/>
        </p:blipFill>
        <p:spPr>
          <a:xfrm>
            <a:off x="9847924" y="2697279"/>
            <a:ext cx="1316545" cy="2276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43D74D8-19E2-4BAD-BAB2-BBE73AF3673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0025" t="12034" r="70000" b="84207"/>
          <a:stretch/>
        </p:blipFill>
        <p:spPr>
          <a:xfrm>
            <a:off x="9934026" y="2998611"/>
            <a:ext cx="1216242" cy="25778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30E67BC-2C75-4C19-B958-833108C6907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1117" t="20755" r="64247" b="75016"/>
          <a:stretch/>
        </p:blipFill>
        <p:spPr>
          <a:xfrm>
            <a:off x="9738718" y="3340734"/>
            <a:ext cx="1411550" cy="22942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BAD2E8D-EB4E-4D84-8830-06B57A7EE24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0534" t="14276" r="68762" b="81488"/>
          <a:stretch/>
        </p:blipFill>
        <p:spPr>
          <a:xfrm>
            <a:off x="9833723" y="3695493"/>
            <a:ext cx="1305017" cy="2904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5BE9ADF-A002-490A-8027-11373A3B459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8786" t="26288" r="75097" b="66498"/>
          <a:stretch/>
        </p:blipFill>
        <p:spPr>
          <a:xfrm>
            <a:off x="10477409" y="4019296"/>
            <a:ext cx="564473" cy="37446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F20917A-F4F9-4B86-9BA2-2F55D599EB6B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6875" t="13343" r="87622" b="82145"/>
          <a:stretch/>
        </p:blipFill>
        <p:spPr>
          <a:xfrm>
            <a:off x="10422110" y="4455845"/>
            <a:ext cx="671004" cy="30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1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49C8568-01ED-459F-B7EE-6A59640E4E50}"/>
              </a:ext>
            </a:extLst>
          </p:cNvPr>
          <p:cNvSpPr/>
          <p:nvPr/>
        </p:nvSpPr>
        <p:spPr>
          <a:xfrm rot="16200000">
            <a:off x="8518266" y="3367817"/>
            <a:ext cx="6858001" cy="122366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40000">
                <a:srgbClr val="ED8B00"/>
              </a:gs>
              <a:gs pos="91000">
                <a:srgbClr val="5458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rgbClr val="EE862C"/>
              </a:solidFill>
              <a:latin typeface="+mj-lt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351D81-6F99-42B1-A9AB-C56F96971463}"/>
              </a:ext>
            </a:extLst>
          </p:cNvPr>
          <p:cNvSpPr/>
          <p:nvPr/>
        </p:nvSpPr>
        <p:spPr>
          <a:xfrm rot="16200000">
            <a:off x="8701816" y="3367816"/>
            <a:ext cx="6858001" cy="122366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40000">
                <a:srgbClr val="ED8B00"/>
              </a:gs>
              <a:gs pos="91000">
                <a:srgbClr val="5458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rgbClr val="EE862C"/>
              </a:solidFill>
              <a:latin typeface="+mj-lt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A649C31-1FFD-444B-B3F5-F98551FACA57}"/>
              </a:ext>
            </a:extLst>
          </p:cNvPr>
          <p:cNvSpPr/>
          <p:nvPr/>
        </p:nvSpPr>
        <p:spPr>
          <a:xfrm rot="16200000">
            <a:off x="8331634" y="3378214"/>
            <a:ext cx="6858001" cy="116196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40000">
                <a:srgbClr val="ED8B00"/>
              </a:gs>
              <a:gs pos="91000">
                <a:srgbClr val="5458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rgbClr val="EE862C"/>
              </a:solidFill>
              <a:latin typeface="+mj-lt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ED47B67-E5A0-437C-91C7-A6A02C12BAD5}"/>
              </a:ext>
            </a:extLst>
          </p:cNvPr>
          <p:cNvSpPr/>
          <p:nvPr/>
        </p:nvSpPr>
        <p:spPr>
          <a:xfrm rot="16200000">
            <a:off x="7965595" y="3367820"/>
            <a:ext cx="6858001" cy="122366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40000">
                <a:srgbClr val="ED8B00"/>
              </a:gs>
              <a:gs pos="91000">
                <a:srgbClr val="5458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rgbClr val="EE862C"/>
              </a:solidFill>
              <a:latin typeface="+mj-lt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28B7FC8-5301-41B6-AD09-92EE10697F4B}"/>
              </a:ext>
            </a:extLst>
          </p:cNvPr>
          <p:cNvSpPr/>
          <p:nvPr/>
        </p:nvSpPr>
        <p:spPr>
          <a:xfrm rot="16200000">
            <a:off x="7771160" y="3367817"/>
            <a:ext cx="6858001" cy="122366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40000">
                <a:srgbClr val="ED8B00"/>
              </a:gs>
              <a:gs pos="91000">
                <a:srgbClr val="5458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rgbClr val="EE862C"/>
              </a:solidFill>
              <a:latin typeface="+mj-l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8B18461-4E3E-4743-9A47-5AD9B46B2542}"/>
              </a:ext>
            </a:extLst>
          </p:cNvPr>
          <p:cNvSpPr/>
          <p:nvPr/>
        </p:nvSpPr>
        <p:spPr>
          <a:xfrm rot="16200000">
            <a:off x="7579083" y="3375132"/>
            <a:ext cx="6858001" cy="122366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40000">
                <a:srgbClr val="ED8B00"/>
              </a:gs>
              <a:gs pos="91000">
                <a:srgbClr val="5458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rgbClr val="EE862C"/>
              </a:solidFill>
              <a:latin typeface="+mj-lt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F43D848-5F89-42C4-A7FD-5AE4F4109EEA}"/>
              </a:ext>
            </a:extLst>
          </p:cNvPr>
          <p:cNvSpPr/>
          <p:nvPr/>
        </p:nvSpPr>
        <p:spPr>
          <a:xfrm rot="16200000">
            <a:off x="8150655" y="3378702"/>
            <a:ext cx="6858001" cy="122366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40000">
                <a:srgbClr val="ED8B00"/>
              </a:gs>
              <a:gs pos="91000">
                <a:srgbClr val="5458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rgbClr val="EE862C"/>
              </a:solidFill>
              <a:latin typeface="+mj-lt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9551DC4-2A80-4F12-9CF5-A4BF519323E6}"/>
              </a:ext>
            </a:extLst>
          </p:cNvPr>
          <p:cNvSpPr txBox="1">
            <a:spLocks/>
          </p:cNvSpPr>
          <p:nvPr/>
        </p:nvSpPr>
        <p:spPr>
          <a:xfrm>
            <a:off x="551161" y="1966462"/>
            <a:ext cx="9638060" cy="418576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Контакты для оформления заявки по переходу на Факторинг</a:t>
            </a:r>
          </a:p>
          <a:p>
            <a:endParaRPr lang="ru-RU" sz="1800" b="1" dirty="0">
              <a:solidFill>
                <a:schemeClr val="bg1"/>
              </a:solidFill>
            </a:endParaRPr>
          </a:p>
          <a:p>
            <a:endParaRPr lang="ru-RU" sz="1800" b="1" dirty="0">
              <a:solidFill>
                <a:schemeClr val="bg1"/>
              </a:solidFill>
            </a:endParaRPr>
          </a:p>
          <a:p>
            <a:r>
              <a:rPr lang="ru-RU" sz="1800" b="1" dirty="0">
                <a:solidFill>
                  <a:schemeClr val="bg1"/>
                </a:solidFill>
              </a:rPr>
              <a:t> *</a:t>
            </a:r>
            <a:r>
              <a:rPr lang="ru-RU" sz="18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Клочкова Оксана - Бухгалтер oklochkova@monetka.ru</a:t>
            </a:r>
          </a:p>
          <a:p>
            <a:endParaRPr lang="ru-RU" sz="1800" b="1" dirty="0">
              <a:solidFill>
                <a:schemeClr val="bg1"/>
              </a:solidFill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  <a:p>
            <a:r>
              <a:rPr lang="ru-RU" sz="2200" b="1" dirty="0">
                <a:solidFill>
                  <a:schemeClr val="bg1"/>
                </a:solidFill>
              </a:rPr>
              <a:t>* </a:t>
            </a:r>
            <a:r>
              <a:rPr lang="ru-RU" sz="18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Мерзлякова Кристина - Руководитель банковской группы kmerzlyakova@monetka.ru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  <a:p>
            <a:endParaRPr lang="ru-RU" sz="2200" b="1" dirty="0">
              <a:solidFill>
                <a:srgbClr val="54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33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Монетка" id="{7E3743D5-681E-494D-9645-B742F8482300}" vid="{02C8BC4A-8B4C-4AFA-98BE-819549965B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Монетка</Template>
  <TotalTime>300</TotalTime>
  <Words>319</Words>
  <Application>Microsoft Office PowerPoint</Application>
  <PresentationFormat>Широкоэкранный</PresentationFormat>
  <Paragraphs>66</Paragraphs>
  <Slides>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Verdana</vt:lpstr>
      <vt:lpstr>Wingdings</vt:lpstr>
      <vt:lpstr>Тема Office</vt:lpstr>
      <vt:lpstr>Слайд think-cell</vt:lpstr>
      <vt:lpstr>Факторинг для товарных поставщиков ТС Монетка</vt:lpstr>
      <vt:lpstr>Презентация PowerPoint</vt:lpstr>
      <vt:lpstr>Преимущества для поставщика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«Монетка»</dc:title>
  <dc:creator>Елена</dc:creator>
  <cp:lastModifiedBy>Кристина М. Мерзлякова</cp:lastModifiedBy>
  <cp:revision>16</cp:revision>
  <dcterms:created xsi:type="dcterms:W3CDTF">2025-03-04T03:20:51Z</dcterms:created>
  <dcterms:modified xsi:type="dcterms:W3CDTF">2025-10-27T09:15:34Z</dcterms:modified>
</cp:coreProperties>
</file>